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7" r:id="rId2"/>
    <p:sldId id="372" r:id="rId3"/>
    <p:sldId id="339" r:id="rId4"/>
    <p:sldId id="348" r:id="rId5"/>
    <p:sldId id="374" r:id="rId6"/>
    <p:sldId id="375" r:id="rId7"/>
    <p:sldId id="352" r:id="rId8"/>
    <p:sldId id="376" r:id="rId9"/>
    <p:sldId id="388" r:id="rId10"/>
    <p:sldId id="377" r:id="rId11"/>
    <p:sldId id="387" r:id="rId12"/>
    <p:sldId id="378" r:id="rId13"/>
    <p:sldId id="379" r:id="rId14"/>
    <p:sldId id="389" r:id="rId15"/>
    <p:sldId id="390" r:id="rId16"/>
    <p:sldId id="380" r:id="rId17"/>
    <p:sldId id="391" r:id="rId18"/>
    <p:sldId id="381" r:id="rId19"/>
    <p:sldId id="383" r:id="rId20"/>
    <p:sldId id="384" r:id="rId21"/>
    <p:sldId id="385" r:id="rId22"/>
    <p:sldId id="386" r:id="rId23"/>
    <p:sldId id="392" r:id="rId24"/>
    <p:sldId id="393" r:id="rId25"/>
    <p:sldId id="394" r:id="rId26"/>
    <p:sldId id="395" r:id="rId27"/>
    <p:sldId id="396" r:id="rId28"/>
    <p:sldId id="398" r:id="rId29"/>
    <p:sldId id="397" r:id="rId30"/>
    <p:sldId id="399" r:id="rId31"/>
    <p:sldId id="400" r:id="rId32"/>
    <p:sldId id="401" r:id="rId33"/>
    <p:sldId id="402" r:id="rId34"/>
    <p:sldId id="403" r:id="rId35"/>
    <p:sldId id="404" r:id="rId36"/>
    <p:sldId id="405" r:id="rId37"/>
    <p:sldId id="407" r:id="rId38"/>
    <p:sldId id="443" r:id="rId39"/>
    <p:sldId id="444" r:id="rId40"/>
    <p:sldId id="442" r:id="rId41"/>
    <p:sldId id="299" r:id="rId4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85" autoAdjust="0"/>
    <p:restoredTop sz="72542" autoAdjust="0"/>
  </p:normalViewPr>
  <p:slideViewPr>
    <p:cSldViewPr snapToGrid="0">
      <p:cViewPr varScale="1">
        <p:scale>
          <a:sx n="52" d="100"/>
          <a:sy n="52" d="100"/>
        </p:scale>
        <p:origin x="158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577B05-F316-4009-AD6B-FCCF9D975B46}" type="datetimeFigureOut">
              <a:rPr lang="pt-BR" smtClean="0"/>
              <a:t>19/06/2019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A922B-F1FC-4B7B-AD3B-C8E870BE8A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4548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Problemas para utilizar estas implementações:</a:t>
            </a:r>
          </a:p>
          <a:p>
            <a:r>
              <a:rPr lang="pt-BR" dirty="0"/>
              <a:t>Difícil de construir</a:t>
            </a:r>
          </a:p>
          <a:p>
            <a:r>
              <a:rPr lang="pt-BR" dirty="0"/>
              <a:t>Caros para comprar e manter</a:t>
            </a:r>
          </a:p>
          <a:p>
            <a:r>
              <a:rPr lang="pt-BR" dirty="0"/>
              <a:t>Difícil de integrar nas aplicações</a:t>
            </a:r>
          </a:p>
          <a:p>
            <a:r>
              <a:rPr lang="pt-BR" dirty="0"/>
              <a:t>Os fabricantes tentaram </a:t>
            </a:r>
            <a:r>
              <a:rPr lang="pt-BR" dirty="0" err="1"/>
              <a:t>contruir</a:t>
            </a:r>
            <a:r>
              <a:rPr lang="pt-BR" dirty="0"/>
              <a:t> soluções muito complexas </a:t>
            </a:r>
          </a:p>
          <a:p>
            <a:r>
              <a:rPr lang="pt-BR" dirty="0"/>
              <a:t>Custo alto para implementar EAI, ESB e BPM</a:t>
            </a:r>
          </a:p>
          <a:p>
            <a:r>
              <a:rPr lang="pt-BR" dirty="0"/>
              <a:t>Falta de um padrão entre os fabricantes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A922B-F1FC-4B7B-AD3B-C8E870BE8ABA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60551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A922B-F1FC-4B7B-AD3B-C8E870BE8ABA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3355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A922B-F1FC-4B7B-AD3B-C8E870BE8ABA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8001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Na indústria financeira surgiu com JP Morgan Chase, Goldman Sachs, Barclays, Bank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America</a:t>
            </a:r>
            <a:r>
              <a:rPr lang="pt-BR" dirty="0"/>
              <a:t> e hoje é utilizado na indústria de TI em empresas como Cisco, Microsoft, </a:t>
            </a:r>
            <a:r>
              <a:rPr lang="pt-BR" dirty="0" err="1"/>
              <a:t>VMWare</a:t>
            </a:r>
            <a:r>
              <a:rPr lang="pt-BR" dirty="0"/>
              <a:t> e RedHat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A922B-F1FC-4B7B-AD3B-C8E870BE8ABA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3395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A922B-F1FC-4B7B-AD3B-C8E870BE8ABA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4957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Na indústria financeira surgiu com JP Morgan Chase, Goldman Sachs, Barclays, Bank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America</a:t>
            </a:r>
            <a:r>
              <a:rPr lang="pt-BR" dirty="0"/>
              <a:t> e hoje é utilizado na indústria de TI em empresas como Cisco, Microsoft, </a:t>
            </a:r>
            <a:r>
              <a:rPr lang="pt-BR" dirty="0" err="1"/>
              <a:t>VMWare</a:t>
            </a:r>
            <a:r>
              <a:rPr lang="pt-BR" dirty="0"/>
              <a:t> e RedHat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A922B-F1FC-4B7B-AD3B-C8E870BE8ABA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7853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dirty="0" err="1"/>
              <a:t>Message</a:t>
            </a:r>
            <a:r>
              <a:rPr lang="pt-BR" dirty="0"/>
              <a:t> Broker é o server centralizador aonde os clientes irão se conectar, também é onde ficam os demais componentes. Os </a:t>
            </a:r>
            <a:r>
              <a:rPr lang="pt-BR" dirty="0" err="1"/>
              <a:t>exchanges</a:t>
            </a:r>
            <a:r>
              <a:rPr lang="pt-BR" dirty="0"/>
              <a:t> irão agir como roteadores de mensagens, ou seja, o cliente envia a mensagem a um Exchange e este por sua vez roteia para uma ou mais filas. Direct envia para uma fila especificada pelo cliente, </a:t>
            </a:r>
            <a:r>
              <a:rPr lang="pt-BR" dirty="0" err="1"/>
              <a:t>fan-out</a:t>
            </a:r>
            <a:r>
              <a:rPr lang="pt-BR" dirty="0"/>
              <a:t> consiste em rotear uma mensagem para varias filas associadas ao Exchange, </a:t>
            </a:r>
            <a:r>
              <a:rPr lang="pt-BR" dirty="0" err="1"/>
              <a:t>Topic</a:t>
            </a:r>
            <a:r>
              <a:rPr lang="pt-BR" dirty="0"/>
              <a:t> envolve rotear a mensagem para determinadas filas de acordo com algumas regras de roteamento, e no tipo </a:t>
            </a:r>
            <a:r>
              <a:rPr lang="pt-BR" dirty="0" err="1"/>
              <a:t>headers</a:t>
            </a:r>
            <a:r>
              <a:rPr lang="pt-BR" dirty="0"/>
              <a:t> as mensagens são roteadas de acordo com regras de roteamento que são inspecionadas no cabeçalho da mensagem</a:t>
            </a:r>
          </a:p>
          <a:p>
            <a:r>
              <a:rPr lang="pt-BR" dirty="0" err="1"/>
              <a:t>Queues</a:t>
            </a:r>
            <a:r>
              <a:rPr lang="pt-BR" dirty="0"/>
              <a:t> são aonde as mensagens são armazenadas e podem ser </a:t>
            </a:r>
            <a:r>
              <a:rPr lang="pt-BR" dirty="0" err="1"/>
              <a:t>in-memory</a:t>
            </a:r>
            <a:r>
              <a:rPr lang="pt-BR" dirty="0"/>
              <a:t> ou em disco, seguem o padrão FIFO </a:t>
            </a:r>
          </a:p>
          <a:p>
            <a:r>
              <a:rPr lang="pt-BR" dirty="0" err="1"/>
              <a:t>Bindings</a:t>
            </a:r>
            <a:r>
              <a:rPr lang="pt-BR" dirty="0"/>
              <a:t> são regras que conectam as </a:t>
            </a:r>
            <a:r>
              <a:rPr lang="pt-BR" dirty="0" err="1"/>
              <a:t>Exchanges</a:t>
            </a:r>
            <a:r>
              <a:rPr lang="pt-BR" dirty="0"/>
              <a:t> nas </a:t>
            </a:r>
            <a:r>
              <a:rPr lang="pt-BR" dirty="0" err="1"/>
              <a:t>Queues</a:t>
            </a:r>
            <a:r>
              <a:rPr lang="pt-BR" dirty="0"/>
              <a:t> e determina qual mensagem deve ser redirecionada de um Exchange para uma fila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A922B-F1FC-4B7B-AD3B-C8E870BE8ABA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744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A922B-F1FC-4B7B-AD3B-C8E870BE8ABA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5064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A922B-F1FC-4B7B-AD3B-C8E870BE8ABA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0121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A922B-F1FC-4B7B-AD3B-C8E870BE8ABA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8953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A922B-F1FC-4B7B-AD3B-C8E870BE8ABA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3591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A922B-F1FC-4B7B-AD3B-C8E870BE8ABA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1188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A922B-F1FC-4B7B-AD3B-C8E870BE8ABA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538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D075E6-F663-45F1-9D1C-A43300CE1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5643BB3-C22F-4871-8BB6-88399D877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8DD5A8-8163-4CD5-8B76-008E3605D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2468-6B3D-49A5-B7E1-838571C4350E}" type="datetimeFigureOut">
              <a:rPr lang="pt-BR" smtClean="0"/>
              <a:t>19/06/2019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46A0A2-09A5-49F9-84FB-02BC1C393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5072470-7579-4E93-A755-FAF16894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26B9-B3F1-4DD7-9D08-C297756ED7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6216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01CA71-45BA-4DB1-87B9-AB82CDFE4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452BE0A-C282-462D-B7D1-CCBCB0E4C7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74688A-8562-4E0E-8E21-A577E9C18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2468-6B3D-49A5-B7E1-838571C4350E}" type="datetimeFigureOut">
              <a:rPr lang="pt-BR" smtClean="0"/>
              <a:t>19/06/2019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DF1B5DE-15FF-44D3-ACF7-418EA61BC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B1729DF-AB31-48AB-A12C-0B43172D0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26B9-B3F1-4DD7-9D08-C297756ED7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4145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05CB759-AE9F-4531-820F-F73F541132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82F1059-631B-480C-8EC5-8ADABAA3A5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285F8-9B49-470F-8708-62FA2A7E7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2468-6B3D-49A5-B7E1-838571C4350E}" type="datetimeFigureOut">
              <a:rPr lang="pt-BR" smtClean="0"/>
              <a:t>19/06/2019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613454E-B221-449A-A546-A3594BC17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559FC90-EC52-47EA-BC9D-0FF8A55CF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26B9-B3F1-4DD7-9D08-C297756ED7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249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ura-Az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lue-LOW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2"/>
          <a:stretch/>
        </p:blipFill>
        <p:spPr>
          <a:xfrm rot="5400000">
            <a:off x="2655981" y="-2655977"/>
            <a:ext cx="6880044" cy="12192000"/>
          </a:xfrm>
          <a:prstGeom prst="rect">
            <a:avLst/>
          </a:prstGeom>
        </p:spPr>
      </p:pic>
      <p:sp>
        <p:nvSpPr>
          <p:cNvPr id="18" name="Date Placeholder 6"/>
          <p:cNvSpPr txBox="1">
            <a:spLocks/>
          </p:cNvSpPr>
          <p:nvPr userDrawn="1"/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2" name="Picture 21" descr="Atento_Logo_RGB_Whit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973" y="6069129"/>
            <a:ext cx="2394119" cy="719509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3807260-C969-914F-AD0A-04BD61B761B7}" type="datetime1">
              <a:rPr lang="en-US" smtClean="0"/>
              <a:t>6/19/2019</a:t>
            </a:fld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720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/2Naranja-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tento_Logo_RGB_AtentoBlu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pic>
        <p:nvPicPr>
          <p:cNvPr id="5" name="Picture 4" descr="fondo-naranja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077" y="0"/>
            <a:ext cx="6115924" cy="6858000"/>
          </a:xfrm>
          <a:prstGeom prst="rect">
            <a:avLst/>
          </a:prstGeom>
          <a:solidFill>
            <a:srgbClr val="7F7F7F"/>
          </a:solidFill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36B7183-3568-DB47-8F73-AE6AAD7C40DA}" type="datetime1">
              <a:rPr lang="en-US" smtClean="0"/>
              <a:t>6/19/2019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1335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BF81731-611B-9C4F-AAEF-550383F03013}" type="datetime1">
              <a:rPr lang="en-US" smtClean="0"/>
              <a:t>6/19/2019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23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/2Azul-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3E848-102A-3643-A3D8-1AD4444B8E4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5994400" y="0"/>
            <a:ext cx="6197600" cy="6858000"/>
          </a:xfrm>
          <a:prstGeom prst="rect">
            <a:avLst/>
          </a:prstGeom>
          <a:solidFill>
            <a:srgbClr val="0E458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 descr="Atento_Logo_RGB_AtentoOrang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173" y="6057578"/>
            <a:ext cx="2454571" cy="737676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0047E6F-C709-D745-A3CC-7A2CA372235A}" type="datetime1">
              <a:rPr lang="en-US" smtClean="0"/>
              <a:t>6/19/2019</a:t>
            </a:fld>
            <a:endParaRPr lang="en-US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940800" y="63519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F4A2847-875C-2443-A47C-A1072635091D}" type="slidenum">
              <a:rPr lang="en-US" sz="1200" smtClean="0"/>
              <a:pPr>
                <a:defRPr/>
              </a:pPr>
              <a:t>‹nº›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87754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aran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ondo-naranj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1" cy="6858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B06EF99-5EDC-9741-8FFD-A2AFD37FE856}" type="datetime1">
              <a:rPr lang="en-US" smtClean="0"/>
              <a:t>6/19/2019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676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zulAt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E458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8E95156-984E-B349-A6F6-73E94F9DDEA5}" type="datetime1">
              <a:rPr lang="en-US" smtClean="0"/>
              <a:t>6/19/2019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1588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-Naran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tento_Logo_RGB_AtentoOrang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173" y="6057578"/>
            <a:ext cx="2454571" cy="737676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267BBA8-78B9-0648-8CBA-D6972FA26D1C}" type="datetime1">
              <a:rPr lang="en-US" smtClean="0"/>
              <a:t>6/19/2019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450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eca-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tento_Logo_RGB_AtentoBlu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489591"/>
            <a:ext cx="12192000" cy="393565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256AE08-110D-DE4D-8E2E-4E826D04C72D}" type="datetime1">
              <a:rPr lang="en-US" smtClean="0"/>
              <a:t>6/19/2019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32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1B2B0B-984A-4BE4-AD78-F6C4A0A79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8B2D11A-1425-4530-B3D7-9500708A4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487116-3607-43A2-945F-05357C8A3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2468-6B3D-49A5-B7E1-838571C4350E}" type="datetimeFigureOut">
              <a:rPr lang="pt-BR" smtClean="0"/>
              <a:t>19/06/2019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3085DF-E784-4884-86C5-9B3B89C52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E1B1F1-84DA-47E4-8CF0-CD6A0415E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26B9-B3F1-4DD7-9D08-C297756ED7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091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CF726E-0F0F-4EEE-B41A-BDD33647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33A9509-EA37-4F98-A4A5-124E68708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9E5B7E-82FB-4CCA-9498-7301ABC16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2468-6B3D-49A5-B7E1-838571C4350E}" type="datetimeFigureOut">
              <a:rPr lang="pt-BR" smtClean="0"/>
              <a:t>19/06/2019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94A6EF-2774-47DE-9E58-A9334632A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89A2341-A05E-48FA-A6D1-A64BEAD89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26B9-B3F1-4DD7-9D08-C297756ED7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4933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975031-AD55-46FB-B09C-C48663547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EDCD164-14B0-4C13-9908-7ECA79BDF5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DB6CB9B-C6C6-4FF6-B8E8-9730D4F659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0B0D265-0608-4A29-AD6F-39EE3CE21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2468-6B3D-49A5-B7E1-838571C4350E}" type="datetimeFigureOut">
              <a:rPr lang="pt-BR" smtClean="0"/>
              <a:t>19/06/2019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3D7AAFA-D3E7-4F17-A1AE-CD7CD00AA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8451807-688D-4AF3-9022-01785A0F3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26B9-B3F1-4DD7-9D08-C297756ED7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2717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A3BAD2-9B17-450F-91AE-7AE90EC0E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1385FB0-DB6D-42EA-89A5-5E078FB440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05653A8-BB09-4602-835E-F00B255E3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FF7DC6B-DA92-4215-9E87-0A16AD82E0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6D84996-6A1C-45E6-B126-6D625FF934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53CB716-8F34-4A95-9093-9727FFA4F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2468-6B3D-49A5-B7E1-838571C4350E}" type="datetimeFigureOut">
              <a:rPr lang="pt-BR" smtClean="0"/>
              <a:t>19/06/2019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ADAB1BD-F039-4E7B-A44B-9BFDACA51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2FC2626-1E73-4A5E-B4A6-3D32A244D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26B9-B3F1-4DD7-9D08-C297756ED7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3932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203371-67E9-41B0-BF42-5AD13CB74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D58BE42-EF32-4F4B-8438-EFEA22BF3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2468-6B3D-49A5-B7E1-838571C4350E}" type="datetimeFigureOut">
              <a:rPr lang="pt-BR" smtClean="0"/>
              <a:t>19/06/2019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93E266D-4386-451F-A16E-5EC9CC9A6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0228E04-6ECC-4E74-B207-FDB89126C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26B9-B3F1-4DD7-9D08-C297756ED7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3761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3449A37-260F-4466-9704-1F8E41CF5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2468-6B3D-49A5-B7E1-838571C4350E}" type="datetimeFigureOut">
              <a:rPr lang="pt-BR" smtClean="0"/>
              <a:t>19/06/2019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2BF15B1-E07C-417F-98ED-8AA24389B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6146710-77B2-4CCA-ABBA-E6E9F6D68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26B9-B3F1-4DD7-9D08-C297756ED7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2568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569C0B-2B11-4ECF-9CF9-C5EFFD001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A99390-8121-4DA0-A595-5BC534367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73917F3-5ACA-4F61-AC50-7E3F3D8114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EABF0C8-E7F4-419C-9098-BC088C34A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2468-6B3D-49A5-B7E1-838571C4350E}" type="datetimeFigureOut">
              <a:rPr lang="pt-BR" smtClean="0"/>
              <a:t>19/06/2019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02050A0-01FC-403F-B9AB-194CA82D8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24CF4AD-E75A-4763-909C-BEFDCBC98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26B9-B3F1-4DD7-9D08-C297756ED7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1928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E503F7-CC40-4140-9FBB-6B8C7D998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B928247-31A6-41BB-B6CD-94BFB1A216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24A6021-E028-49BD-9EAE-662EB80BAE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9499EC8-D67B-49B1-AC3B-1F09F0A36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2468-6B3D-49A5-B7E1-838571C4350E}" type="datetimeFigureOut">
              <a:rPr lang="pt-BR" smtClean="0"/>
              <a:t>19/06/2019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579F63F-2E33-465A-9F4D-0851E32EF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D32659B-3BEF-425A-87B4-1EDB4B20C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26B9-B3F1-4DD7-9D08-C297756ED7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639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9FA1CBE-5E67-42BC-94B1-3BD8B574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306066-149D-4B1D-8986-1B84C0D96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6B5B4BE-A8D6-49F3-8E92-E30D3B365A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032468-6B3D-49A5-B7E1-838571C4350E}" type="datetimeFigureOut">
              <a:rPr lang="pt-BR" smtClean="0"/>
              <a:t>19/06/2019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7F8764B-E210-41E1-A1DB-34E8CBD985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801C148-D19A-4136-A482-2153583B19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626B9-B3F1-4DD7-9D08-C297756ED7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2887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bbitmq.com/install-windows.html" TargetMode="External"/><Relationship Id="rId2" Type="http://schemas.openxmlformats.org/officeDocument/2006/relationships/hyperlink" Target="http://www.erlang.org/downloads" TargetMode="Externa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mqp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17840" y="271438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b="1" i="0" kern="1200">
                <a:solidFill>
                  <a:srgbClr val="FFFFFF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dirty="0" err="1">
                <a:solidFill>
                  <a:schemeClr val="bg1"/>
                </a:solidFill>
              </a:rPr>
              <a:t>RabbitMQ</a:t>
            </a:r>
            <a:r>
              <a:rPr lang="pt-BR" dirty="0">
                <a:solidFill>
                  <a:schemeClr val="bg1"/>
                </a:solidFill>
              </a:rPr>
              <a:t> para </a:t>
            </a:r>
            <a:r>
              <a:rPr lang="pt-BR" dirty="0" err="1">
                <a:solidFill>
                  <a:schemeClr val="bg1"/>
                </a:solidFill>
              </a:rPr>
              <a:t>.net</a:t>
            </a:r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917202" y="4207375"/>
            <a:ext cx="7773038" cy="639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FFFFFF"/>
                </a:solidFill>
                <a:latin typeface="Calibri"/>
                <a:ea typeface="+mn-ea"/>
                <a:cs typeface="Calibri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Pesquisa</a:t>
            </a:r>
            <a:r>
              <a:rPr lang="en-US" dirty="0"/>
              <a:t> &amp; </a:t>
            </a:r>
            <a:r>
              <a:rPr lang="en-US" dirty="0" err="1"/>
              <a:t>Desenvolvimento</a:t>
            </a:r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917202" y="1754695"/>
            <a:ext cx="7773038" cy="639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FFFFFF"/>
                </a:solidFill>
                <a:latin typeface="Calibri"/>
                <a:ea typeface="+mn-ea"/>
                <a:cs typeface="Calibri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solidFill>
                  <a:schemeClr val="bg2"/>
                </a:solidFill>
              </a:rPr>
              <a:t>Raphael Carubbi Neto</a:t>
            </a:r>
            <a:endParaRPr lang="en-US" sz="1200" dirty="0"/>
          </a:p>
          <a:p>
            <a:r>
              <a:rPr lang="en-US" sz="1200" dirty="0"/>
              <a:t>16 de </a:t>
            </a:r>
            <a:r>
              <a:rPr lang="en-US" sz="1200" dirty="0" err="1"/>
              <a:t>junho</a:t>
            </a:r>
            <a:r>
              <a:rPr lang="en-US" sz="1200" dirty="0"/>
              <a:t> de 2019 | São Paulo, SP</a:t>
            </a:r>
          </a:p>
        </p:txBody>
      </p:sp>
    </p:spTree>
    <p:extLst>
      <p:ext uri="{BB962C8B-B14F-4D97-AF65-F5344CB8AC3E}">
        <p14:creationId xmlns:p14="http://schemas.microsoft.com/office/powerpoint/2010/main" val="105648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upo 66"/>
          <p:cNvGrpSpPr/>
          <p:nvPr/>
        </p:nvGrpSpPr>
        <p:grpSpPr>
          <a:xfrm>
            <a:off x="6400548" y="1976713"/>
            <a:ext cx="3793123" cy="3356415"/>
            <a:chOff x="4477344" y="1976714"/>
            <a:chExt cx="3793123" cy="3356415"/>
          </a:xfrm>
          <a:solidFill>
            <a:schemeClr val="bg1"/>
          </a:solidFill>
        </p:grpSpPr>
        <p:sp>
          <p:nvSpPr>
            <p:cNvPr id="68" name="Forma livre 67"/>
            <p:cNvSpPr/>
            <p:nvPr/>
          </p:nvSpPr>
          <p:spPr>
            <a:xfrm>
              <a:off x="4477344" y="3852583"/>
              <a:ext cx="3793123" cy="1480546"/>
            </a:xfrm>
            <a:custGeom>
              <a:avLst/>
              <a:gdLst>
                <a:gd name="connsiteX0" fmla="*/ 0 w 4116904"/>
                <a:gd name="connsiteY0" fmla="*/ 0 h 1606925"/>
                <a:gd name="connsiteX1" fmla="*/ 4116904 w 4116904"/>
                <a:gd name="connsiteY1" fmla="*/ 0 h 1606925"/>
                <a:gd name="connsiteX2" fmla="*/ 4087569 w 4116904"/>
                <a:gd name="connsiteY2" fmla="*/ 114091 h 1606925"/>
                <a:gd name="connsiteX3" fmla="*/ 2058452 w 4116904"/>
                <a:gd name="connsiteY3" fmla="*/ 1606925 h 1606925"/>
                <a:gd name="connsiteX4" fmla="*/ 29336 w 4116904"/>
                <a:gd name="connsiteY4" fmla="*/ 114091 h 1606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6904" h="1606925">
                  <a:moveTo>
                    <a:pt x="0" y="0"/>
                  </a:moveTo>
                  <a:lnTo>
                    <a:pt x="4116904" y="0"/>
                  </a:lnTo>
                  <a:lnTo>
                    <a:pt x="4087569" y="114091"/>
                  </a:lnTo>
                  <a:cubicBezTo>
                    <a:pt x="3818566" y="978964"/>
                    <a:pt x="3011843" y="1606925"/>
                    <a:pt x="2058452" y="1606925"/>
                  </a:cubicBezTo>
                  <a:cubicBezTo>
                    <a:pt x="1105062" y="1606925"/>
                    <a:pt x="298339" y="978964"/>
                    <a:pt x="29336" y="11409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Elipse 68"/>
            <p:cNvSpPr/>
            <p:nvPr/>
          </p:nvSpPr>
          <p:spPr>
            <a:xfrm>
              <a:off x="4860978" y="1976714"/>
              <a:ext cx="1102659" cy="11026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Elipse 69"/>
            <p:cNvSpPr/>
            <p:nvPr/>
          </p:nvSpPr>
          <p:spPr>
            <a:xfrm>
              <a:off x="6784173" y="1976714"/>
              <a:ext cx="1102659" cy="11026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5" name="Title 1"/>
          <p:cNvSpPr txBox="1">
            <a:spLocks/>
          </p:cNvSpPr>
          <p:nvPr/>
        </p:nvSpPr>
        <p:spPr>
          <a:xfrm>
            <a:off x="1138687" y="209218"/>
            <a:ext cx="7161410" cy="40056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3200" b="0" dirty="0">
                <a:solidFill>
                  <a:schemeClr val="accent2"/>
                </a:solidFill>
              </a:rPr>
              <a:t>Instalação no Windows</a:t>
            </a:r>
            <a:endParaRPr lang="en-US" sz="3200" b="0" dirty="0">
              <a:solidFill>
                <a:schemeClr val="accent2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AE25E66-32E4-4C1E-A6F7-A3C75FCBFD31}"/>
              </a:ext>
            </a:extLst>
          </p:cNvPr>
          <p:cNvSpPr txBox="1"/>
          <p:nvPr/>
        </p:nvSpPr>
        <p:spPr>
          <a:xfrm>
            <a:off x="981996" y="1225689"/>
            <a:ext cx="1022800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sz="2400" dirty="0"/>
              <a:t>Ir à página </a:t>
            </a:r>
            <a:r>
              <a:rPr lang="pt-BR" sz="2400" dirty="0">
                <a:hlinkClick r:id="rId2"/>
              </a:rPr>
              <a:t>http://www.erlang.org/downloads</a:t>
            </a:r>
            <a:endParaRPr lang="pt-BR" sz="2400" dirty="0"/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Baixar o </a:t>
            </a:r>
            <a:r>
              <a:rPr lang="pt-BR" sz="2400" dirty="0" err="1"/>
              <a:t>installer</a:t>
            </a:r>
            <a:r>
              <a:rPr lang="pt-BR" sz="2400" dirty="0"/>
              <a:t> da última versão do OTP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Rodar o instalador do OTP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Ir à página </a:t>
            </a:r>
            <a:r>
              <a:rPr lang="pt-BR" sz="2400" dirty="0">
                <a:hlinkClick r:id="rId3"/>
              </a:rPr>
              <a:t>https://www.rabbitmq.com/install-windows.html</a:t>
            </a:r>
            <a:endParaRPr lang="pt-BR" sz="2400" dirty="0"/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Baixar o </a:t>
            </a:r>
            <a:r>
              <a:rPr lang="pt-BR" sz="2400" dirty="0" err="1"/>
              <a:t>installer</a:t>
            </a:r>
            <a:r>
              <a:rPr lang="pt-BR" sz="2400" dirty="0"/>
              <a:t> da última versão do </a:t>
            </a:r>
            <a:r>
              <a:rPr lang="pt-BR" sz="2400" dirty="0" err="1"/>
              <a:t>rabbitmq</a:t>
            </a:r>
            <a:r>
              <a:rPr lang="pt-BR" sz="2400" dirty="0"/>
              <a:t>-server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Rodar o instalador do </a:t>
            </a:r>
            <a:r>
              <a:rPr lang="pt-BR" sz="2400" dirty="0" err="1"/>
              <a:t>rabbitmq</a:t>
            </a:r>
            <a:r>
              <a:rPr lang="pt-BR" sz="2400" dirty="0"/>
              <a:t>-server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Abrir o prompt de comando do </a:t>
            </a:r>
            <a:r>
              <a:rPr lang="pt-BR" sz="2400" dirty="0" err="1"/>
              <a:t>rabbitMQ</a:t>
            </a:r>
            <a:r>
              <a:rPr lang="pt-BR" sz="2400" dirty="0"/>
              <a:t> e executar </a:t>
            </a:r>
            <a:r>
              <a:rPr lang="pt-BR" sz="2400" dirty="0" err="1">
                <a:latin typeface="Consolas" panose="020B0609020204030204" pitchFamily="49" charset="0"/>
              </a:rPr>
              <a:t>rabbitmqctl</a:t>
            </a:r>
            <a:r>
              <a:rPr lang="pt-BR" sz="2400" dirty="0">
                <a:latin typeface="Consolas" panose="020B0609020204030204" pitchFamily="49" charset="0"/>
              </a:rPr>
              <a:t> status </a:t>
            </a:r>
            <a:r>
              <a:rPr lang="pt-BR" sz="2400" dirty="0"/>
              <a:t>para verificar se o serviço foi iniciado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Executar o comando </a:t>
            </a:r>
            <a:r>
              <a:rPr lang="pt-BR" sz="2400" dirty="0" err="1">
                <a:latin typeface="Consolas" panose="020B0609020204030204" pitchFamily="49" charset="0"/>
              </a:rPr>
              <a:t>rabbitmq</a:t>
            </a:r>
            <a:r>
              <a:rPr lang="pt-BR" sz="2400" dirty="0">
                <a:latin typeface="Consolas" panose="020B0609020204030204" pitchFamily="49" charset="0"/>
              </a:rPr>
              <a:t>-plugins </a:t>
            </a:r>
            <a:r>
              <a:rPr lang="pt-BR" sz="2400" dirty="0" err="1">
                <a:latin typeface="Consolas" panose="020B0609020204030204" pitchFamily="49" charset="0"/>
              </a:rPr>
              <a:t>enable</a:t>
            </a:r>
            <a:r>
              <a:rPr lang="pt-BR" sz="2400" dirty="0">
                <a:latin typeface="Consolas" panose="020B0609020204030204" pitchFamily="49" charset="0"/>
              </a:rPr>
              <a:t> </a:t>
            </a:r>
            <a:r>
              <a:rPr lang="pt-BR" sz="2400" dirty="0" err="1">
                <a:latin typeface="Consolas" panose="020B0609020204030204" pitchFamily="49" charset="0"/>
              </a:rPr>
              <a:t>rabbitmq_management</a:t>
            </a:r>
            <a:r>
              <a:rPr lang="pt-BR" sz="2400" dirty="0">
                <a:latin typeface="Consolas" panose="020B0609020204030204" pitchFamily="49" charset="0"/>
              </a:rPr>
              <a:t> </a:t>
            </a:r>
            <a:r>
              <a:rPr lang="pt-BR" sz="2400" dirty="0"/>
              <a:t>para habilitar o portal web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>
                <a:latin typeface="Consolas" panose="020B0609020204030204" pitchFamily="49" charset="0"/>
              </a:rPr>
              <a:t>Executar os comandos </a:t>
            </a:r>
            <a:r>
              <a:rPr lang="pt-BR" sz="2400" dirty="0" err="1">
                <a:latin typeface="Consolas" panose="020B0609020204030204" pitchFamily="49" charset="0"/>
              </a:rPr>
              <a:t>rabbitmqctl</a:t>
            </a:r>
            <a:r>
              <a:rPr lang="pt-BR" sz="2400" dirty="0">
                <a:latin typeface="Consolas" panose="020B0609020204030204" pitchFamily="49" charset="0"/>
              </a:rPr>
              <a:t> stop </a:t>
            </a:r>
            <a:r>
              <a:rPr lang="pt-BR" sz="2400" dirty="0"/>
              <a:t>e </a:t>
            </a:r>
            <a:r>
              <a:rPr lang="pt-BR" sz="2400" dirty="0" err="1">
                <a:latin typeface="Consolas" panose="020B0609020204030204" pitchFamily="49" charset="0"/>
              </a:rPr>
              <a:t>rabbitmq-service</a:t>
            </a:r>
            <a:r>
              <a:rPr lang="pt-BR" sz="2400" dirty="0">
                <a:latin typeface="Consolas" panose="020B0609020204030204" pitchFamily="49" charset="0"/>
              </a:rPr>
              <a:t> start </a:t>
            </a:r>
            <a:r>
              <a:rPr lang="pt-BR" sz="2400" dirty="0"/>
              <a:t>para reiniciar o serviço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714303792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450106" y="166100"/>
            <a:ext cx="5410199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Introdução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Instalação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accent1"/>
                </a:solidFill>
              </a:rPr>
              <a:t>Criação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Envio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Persistência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Padrões de troca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Padrões de troca de mensagens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Mensagens e dados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Mensagens grandes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Tratando erros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Tópicos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 err="1">
                <a:solidFill>
                  <a:schemeClr val="bg1"/>
                </a:solidFill>
              </a:rPr>
              <a:t>MassTransit</a:t>
            </a:r>
            <a:endParaRPr lang="pt-BR" sz="2000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endParaRPr lang="pt-BR" sz="2000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F668A28-D130-D342-851F-71035A3E250C}" type="datetime1">
              <a:rPr lang="en-US" smtClean="0"/>
              <a:t>6/19/2019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0226" y="2471342"/>
            <a:ext cx="3906474" cy="179137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s-ES_tradnl" sz="7200" dirty="0">
                <a:solidFill>
                  <a:srgbClr val="FF7900"/>
                </a:solidFill>
              </a:rPr>
              <a:t>Agenda</a:t>
            </a:r>
            <a:endParaRPr lang="en-US" sz="72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915938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1138687" y="209218"/>
            <a:ext cx="7161410" cy="63484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3200" b="0" dirty="0">
                <a:solidFill>
                  <a:schemeClr val="accent2"/>
                </a:solidFill>
              </a:rPr>
              <a:t>Criação de Filas</a:t>
            </a:r>
            <a:endParaRPr lang="en-US" sz="3200" b="0" dirty="0">
              <a:solidFill>
                <a:schemeClr val="accent2"/>
              </a:solidFill>
            </a:endParaRPr>
          </a:p>
        </p:txBody>
      </p:sp>
      <p:sp>
        <p:nvSpPr>
          <p:cNvPr id="8" name="Subtítulo 7"/>
          <p:cNvSpPr txBox="1">
            <a:spLocks/>
          </p:cNvSpPr>
          <p:nvPr/>
        </p:nvSpPr>
        <p:spPr>
          <a:xfrm>
            <a:off x="788894" y="2418678"/>
            <a:ext cx="8672347" cy="222796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-342900">
              <a:spcBef>
                <a:spcPts val="0"/>
              </a:spcBef>
              <a:spcAft>
                <a:spcPts val="2400"/>
              </a:spcAft>
            </a:pPr>
            <a:r>
              <a:rPr lang="pt-BR" dirty="0">
                <a:solidFill>
                  <a:schemeClr val="bg1"/>
                </a:solidFill>
              </a:rPr>
              <a:t>Pelo Portal Web (Demo1)</a:t>
            </a:r>
          </a:p>
          <a:p>
            <a:pPr marL="0" lvl="2" indent="-342900">
              <a:spcBef>
                <a:spcPts val="0"/>
              </a:spcBef>
              <a:spcAft>
                <a:spcPts val="2400"/>
              </a:spcAft>
            </a:pPr>
            <a:r>
              <a:rPr lang="pt-BR" dirty="0">
                <a:solidFill>
                  <a:schemeClr val="bg1"/>
                </a:solidFill>
              </a:rPr>
              <a:t>Pelo Código (Demo2)</a:t>
            </a:r>
          </a:p>
          <a:p>
            <a:pPr marL="0" lvl="2" indent="-342900">
              <a:spcBef>
                <a:spcPts val="0"/>
              </a:spcBef>
              <a:spcAft>
                <a:spcPts val="2400"/>
              </a:spcAft>
            </a:pPr>
            <a:r>
              <a:rPr lang="pt-BR" dirty="0">
                <a:solidFill>
                  <a:schemeClr val="bg1"/>
                </a:solidFill>
              </a:rPr>
              <a:t>Pelo </a:t>
            </a:r>
            <a:r>
              <a:rPr lang="pt-BR" dirty="0" err="1">
                <a:solidFill>
                  <a:schemeClr val="bg1"/>
                </a:solidFill>
              </a:rPr>
              <a:t>Powershell</a:t>
            </a:r>
            <a:r>
              <a:rPr lang="pt-BR" dirty="0">
                <a:solidFill>
                  <a:schemeClr val="bg1"/>
                </a:solidFill>
              </a:rPr>
              <a:t> (Demo3)</a:t>
            </a:r>
            <a:endParaRPr lang="pt-B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0447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1138687" y="209218"/>
            <a:ext cx="7161410" cy="63484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3200" b="0" dirty="0">
                <a:solidFill>
                  <a:schemeClr val="accent2"/>
                </a:solidFill>
              </a:rPr>
              <a:t>Demo 1</a:t>
            </a:r>
            <a:endParaRPr lang="en-US" sz="3200" b="0" dirty="0">
              <a:solidFill>
                <a:schemeClr val="accent2"/>
              </a:solidFill>
            </a:endParaRPr>
          </a:p>
        </p:txBody>
      </p:sp>
      <p:pic>
        <p:nvPicPr>
          <p:cNvPr id="3" name="Gravação de Tela 2">
            <a:hlinkClick r:id="" action="ppaction://media"/>
            <a:extLst>
              <a:ext uri="{FF2B5EF4-FFF2-40B4-BE49-F238E27FC236}">
                <a16:creationId xmlns:a16="http://schemas.microsoft.com/office/drawing/2014/main" id="{1BD68A3B-E320-4CF9-BA70-16BE956914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65188"/>
            <a:ext cx="12192000" cy="512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449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1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450106" y="166100"/>
            <a:ext cx="5410199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Introdução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Instalação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Criação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accent1"/>
                </a:solidFill>
              </a:rPr>
              <a:t>Envio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Persistência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Padrões de troca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Padrões de troca de mensagens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Mensagens e dados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Mensagens grandes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Tratando erros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Tópicos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 err="1">
                <a:solidFill>
                  <a:schemeClr val="bg1"/>
                </a:solidFill>
              </a:rPr>
              <a:t>MassTransit</a:t>
            </a:r>
            <a:endParaRPr lang="pt-BR" sz="2000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endParaRPr lang="pt-BR" sz="2000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F668A28-D130-D342-851F-71035A3E250C}" type="datetime1">
              <a:rPr lang="en-US" smtClean="0"/>
              <a:t>6/19/2019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0226" y="2471342"/>
            <a:ext cx="3906474" cy="179137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s-ES_tradnl" sz="7200" dirty="0">
                <a:solidFill>
                  <a:srgbClr val="FF7900"/>
                </a:solidFill>
              </a:rPr>
              <a:t>Agenda</a:t>
            </a:r>
            <a:endParaRPr lang="en-US" sz="72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004110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450106" y="166100"/>
            <a:ext cx="541019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Introdução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Instalação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Criação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Envio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accent1"/>
                </a:solidFill>
              </a:rPr>
              <a:t>Persistência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Padrões de troca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Padrões de troca de mensagens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Mensagens e dados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Mensagens grandes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Tratando erros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Tópicos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 err="1">
                <a:solidFill>
                  <a:schemeClr val="bg1"/>
                </a:solidFill>
              </a:rPr>
              <a:t>MassTransit</a:t>
            </a:r>
            <a:endParaRPr lang="pt-BR" sz="2000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F668A28-D130-D342-851F-71035A3E250C}" type="datetime1">
              <a:rPr lang="en-US" smtClean="0"/>
              <a:t>6/19/2019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0226" y="2471342"/>
            <a:ext cx="3906474" cy="179137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s-ES_tradnl" sz="7200" dirty="0">
                <a:solidFill>
                  <a:srgbClr val="FF7900"/>
                </a:solidFill>
              </a:rPr>
              <a:t>Agenda</a:t>
            </a:r>
            <a:endParaRPr lang="en-US" sz="72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374412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416859" y="330241"/>
            <a:ext cx="5298141" cy="56549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0" lvl="2">
              <a:spcBef>
                <a:spcPct val="0"/>
              </a:spcBef>
            </a:pPr>
            <a:r>
              <a:rPr lang="es-ES_tradnl" sz="3200" dirty="0" err="1">
                <a:solidFill>
                  <a:srgbClr val="FF0000"/>
                </a:solidFill>
              </a:rPr>
              <a:t>Persistência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D6BB976-6219-4481-B40F-65DF32E4C87B}"/>
              </a:ext>
            </a:extLst>
          </p:cNvPr>
          <p:cNvSpPr txBox="1"/>
          <p:nvPr/>
        </p:nvSpPr>
        <p:spPr>
          <a:xfrm>
            <a:off x="384897" y="2188962"/>
            <a:ext cx="55376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F0000"/>
                </a:solidFill>
              </a:rPr>
              <a:t>Durável</a:t>
            </a:r>
          </a:p>
          <a:p>
            <a:endParaRPr lang="pt-BR" sz="24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F0000"/>
                </a:solidFill>
              </a:rPr>
              <a:t>Mensagem salva em disco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F0000"/>
                </a:solidFill>
              </a:rPr>
              <a:t>Mensagem permanece viva depois do servidor ser reiniciado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F0000"/>
                </a:solidFill>
              </a:rPr>
              <a:t>Perda de desempenho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494370F-4EDB-41D4-9976-3A4212BE3624}"/>
              </a:ext>
            </a:extLst>
          </p:cNvPr>
          <p:cNvSpPr txBox="1"/>
          <p:nvPr/>
        </p:nvSpPr>
        <p:spPr>
          <a:xfrm>
            <a:off x="6196027" y="2219107"/>
            <a:ext cx="55376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Não durável</a:t>
            </a:r>
          </a:p>
          <a:p>
            <a:endParaRPr lang="pt-BR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Mensagem fica em memória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Mensagem é perdida depois do servidor ser reiniciado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Ganho de desempenho</a:t>
            </a:r>
          </a:p>
        </p:txBody>
      </p:sp>
    </p:spTree>
    <p:extLst>
      <p:ext uri="{BB962C8B-B14F-4D97-AF65-F5344CB8AC3E}">
        <p14:creationId xmlns:p14="http://schemas.microsoft.com/office/powerpoint/2010/main" val="59167002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450106" y="166100"/>
            <a:ext cx="5410199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Introdução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Instalação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Criação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Envio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Persistência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accent1"/>
                </a:solidFill>
              </a:rPr>
              <a:t>Padrões de troca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Padrões de troca de mensagens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Mensagens e dados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Mensagens grandes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Tratando erros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Tópicos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 err="1">
                <a:solidFill>
                  <a:schemeClr val="bg1"/>
                </a:solidFill>
              </a:rPr>
              <a:t>MassTransit</a:t>
            </a:r>
            <a:endParaRPr lang="pt-BR" sz="2000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endParaRPr lang="pt-BR" sz="2000" u="sng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F668A28-D130-D342-851F-71035A3E250C}" type="datetime1">
              <a:rPr lang="en-US" smtClean="0"/>
              <a:t>6/19/2019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0226" y="2471342"/>
            <a:ext cx="3906474" cy="179137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s-ES_tradnl" sz="7200" dirty="0">
                <a:solidFill>
                  <a:srgbClr val="FF7900"/>
                </a:solidFill>
              </a:rPr>
              <a:t>Agenda</a:t>
            </a:r>
            <a:endParaRPr lang="en-US" sz="72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471640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 bwMode="auto">
          <a:xfrm>
            <a:off x="800562" y="1363257"/>
            <a:ext cx="11010679" cy="1743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One</a:t>
            </a:r>
            <a:r>
              <a:rPr lang="pt-BR" dirty="0">
                <a:solidFill>
                  <a:schemeClr val="bg1"/>
                </a:solidFill>
              </a:rPr>
              <a:t> Way </a:t>
            </a:r>
            <a:r>
              <a:rPr lang="pt-BR" dirty="0" err="1">
                <a:solidFill>
                  <a:schemeClr val="bg1"/>
                </a:solidFill>
              </a:rPr>
              <a:t>Messaging</a:t>
            </a:r>
            <a:endParaRPr lang="pt-BR" dirty="0">
              <a:solidFill>
                <a:schemeClr val="bg1"/>
              </a:solidFill>
            </a:endParaRPr>
          </a:p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Worker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Queues</a:t>
            </a:r>
            <a:endParaRPr lang="pt-BR" dirty="0">
              <a:solidFill>
                <a:schemeClr val="bg1"/>
              </a:solidFill>
            </a:endParaRPr>
          </a:p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Publish</a:t>
            </a:r>
            <a:r>
              <a:rPr lang="pt-BR" dirty="0">
                <a:solidFill>
                  <a:schemeClr val="bg1"/>
                </a:solidFill>
              </a:rPr>
              <a:t>/</a:t>
            </a:r>
            <a:r>
              <a:rPr lang="pt-BR" dirty="0" err="1">
                <a:solidFill>
                  <a:schemeClr val="bg1"/>
                </a:solidFill>
              </a:rPr>
              <a:t>Subscribe</a:t>
            </a:r>
            <a:endParaRPr lang="pt-BR" dirty="0">
              <a:solidFill>
                <a:schemeClr val="bg1"/>
              </a:solidFill>
            </a:endParaRPr>
          </a:p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Remote Procedure </a:t>
            </a:r>
            <a:r>
              <a:rPr lang="pt-BR" dirty="0" err="1">
                <a:solidFill>
                  <a:schemeClr val="bg1"/>
                </a:solidFill>
              </a:rPr>
              <a:t>Call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225194" y="514581"/>
            <a:ext cx="64818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bg2"/>
                </a:solidFill>
              </a:rPr>
              <a:t>Padrões de troca de mensagem</a:t>
            </a:r>
            <a:endParaRPr lang="en-US" sz="3200" dirty="0">
              <a:solidFill>
                <a:schemeClr val="bg2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749845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-117230" y="2187383"/>
            <a:ext cx="12192000" cy="26759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B5A389-EBB1-2449-851C-27AF91F4E8E6}" type="datetime1">
              <a:rPr lang="en-US" smtClean="0"/>
              <a:t>6/19/2019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11" name="Retângulo 10"/>
          <p:cNvSpPr/>
          <p:nvPr/>
        </p:nvSpPr>
        <p:spPr>
          <a:xfrm>
            <a:off x="5978770" y="330241"/>
            <a:ext cx="5242197" cy="1537969"/>
          </a:xfrm>
          <a:prstGeom prst="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A mensagem é enviada pelo </a:t>
            </a:r>
            <a:r>
              <a:rPr lang="pt-BR" sz="2400" dirty="0" err="1"/>
              <a:t>sender</a:t>
            </a:r>
            <a:r>
              <a:rPr lang="pt-BR" sz="2400" dirty="0"/>
              <a:t> e processada pelo </a:t>
            </a:r>
            <a:r>
              <a:rPr lang="pt-BR" sz="2400" dirty="0" err="1"/>
              <a:t>receiver</a:t>
            </a:r>
            <a:endParaRPr lang="pt-BR" sz="2400" dirty="0"/>
          </a:p>
          <a:p>
            <a:pPr algn="ctr"/>
            <a:r>
              <a:rPr lang="pt-BR" sz="2400" dirty="0"/>
              <a:t>Exchange = “”</a:t>
            </a:r>
          </a:p>
          <a:p>
            <a:pPr algn="ctr"/>
            <a:r>
              <a:rPr lang="pt-BR" sz="2400" dirty="0" err="1"/>
              <a:t>Routing</a:t>
            </a:r>
            <a:r>
              <a:rPr lang="pt-BR" sz="2400" dirty="0"/>
              <a:t> Key = fila especificada</a:t>
            </a:r>
            <a:endParaRPr lang="pt-BR" dirty="0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864851" y="330241"/>
            <a:ext cx="4824889" cy="55422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3200" b="0" dirty="0" err="1">
                <a:solidFill>
                  <a:schemeClr val="bg1"/>
                </a:solidFill>
              </a:rPr>
              <a:t>One</a:t>
            </a:r>
            <a:r>
              <a:rPr lang="pt-BR" sz="3200" b="0" dirty="0">
                <a:solidFill>
                  <a:schemeClr val="bg1"/>
                </a:solidFill>
              </a:rPr>
              <a:t> Way </a:t>
            </a:r>
            <a:r>
              <a:rPr lang="pt-BR" sz="3200" b="0" dirty="0" err="1">
                <a:solidFill>
                  <a:schemeClr val="bg1"/>
                </a:solidFill>
              </a:rPr>
              <a:t>Messaging</a:t>
            </a:r>
            <a:endParaRPr lang="es-ES_tradnl" sz="3200" b="0" dirty="0">
              <a:solidFill>
                <a:schemeClr val="bg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948B1EE5-5FFB-400C-A992-5F7AA856B672}"/>
              </a:ext>
            </a:extLst>
          </p:cNvPr>
          <p:cNvSpPr/>
          <p:nvPr/>
        </p:nvSpPr>
        <p:spPr>
          <a:xfrm>
            <a:off x="1338566" y="3032866"/>
            <a:ext cx="1583593" cy="79226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Sender</a:t>
            </a:r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2962313A-FF5F-40B8-AA24-45FB94DFB97E}"/>
              </a:ext>
            </a:extLst>
          </p:cNvPr>
          <p:cNvSpPr/>
          <p:nvPr/>
        </p:nvSpPr>
        <p:spPr>
          <a:xfrm>
            <a:off x="9109838" y="2990355"/>
            <a:ext cx="1583593" cy="79226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Receiver</a:t>
            </a:r>
            <a:endParaRPr lang="pt-BR" dirty="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4C5BE80D-0715-4044-908D-88BD9FF261E4}"/>
              </a:ext>
            </a:extLst>
          </p:cNvPr>
          <p:cNvSpPr/>
          <p:nvPr/>
        </p:nvSpPr>
        <p:spPr>
          <a:xfrm>
            <a:off x="3438434" y="2724539"/>
            <a:ext cx="5164298" cy="136227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err="1"/>
              <a:t>Message</a:t>
            </a:r>
            <a:r>
              <a:rPr lang="pt-BR" dirty="0"/>
              <a:t> Broker</a:t>
            </a:r>
          </a:p>
        </p:txBody>
      </p:sp>
      <p:sp>
        <p:nvSpPr>
          <p:cNvPr id="18" name="Seta para a direita 21">
            <a:extLst>
              <a:ext uri="{FF2B5EF4-FFF2-40B4-BE49-F238E27FC236}">
                <a16:creationId xmlns:a16="http://schemas.microsoft.com/office/drawing/2014/main" id="{D23ADD18-30AE-45BA-84DB-DCF01DED898B}"/>
              </a:ext>
            </a:extLst>
          </p:cNvPr>
          <p:cNvSpPr/>
          <p:nvPr/>
        </p:nvSpPr>
        <p:spPr>
          <a:xfrm>
            <a:off x="7710066" y="3074762"/>
            <a:ext cx="1596194" cy="636284"/>
          </a:xfrm>
          <a:prstGeom prst="rightArrow">
            <a:avLst>
              <a:gd name="adj1" fmla="val 49962"/>
              <a:gd name="adj2" fmla="val 6415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7" name="Seta para a direita 21">
            <a:extLst>
              <a:ext uri="{FF2B5EF4-FFF2-40B4-BE49-F238E27FC236}">
                <a16:creationId xmlns:a16="http://schemas.microsoft.com/office/drawing/2014/main" id="{4B598099-C4CE-4071-A2F3-BDF60DC446F5}"/>
              </a:ext>
            </a:extLst>
          </p:cNvPr>
          <p:cNvSpPr/>
          <p:nvPr/>
        </p:nvSpPr>
        <p:spPr>
          <a:xfrm>
            <a:off x="2810324" y="3110855"/>
            <a:ext cx="1596194" cy="636284"/>
          </a:xfrm>
          <a:prstGeom prst="rightArrow">
            <a:avLst>
              <a:gd name="adj1" fmla="val 49962"/>
              <a:gd name="adj2" fmla="val 6415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15C54408-A779-4B85-AAAC-1A268CC6DE7B}"/>
              </a:ext>
            </a:extLst>
          </p:cNvPr>
          <p:cNvGrpSpPr/>
          <p:nvPr/>
        </p:nvGrpSpPr>
        <p:grpSpPr>
          <a:xfrm>
            <a:off x="4625741" y="3224747"/>
            <a:ext cx="2820363" cy="383971"/>
            <a:chOff x="4625741" y="3224747"/>
            <a:chExt cx="2820363" cy="38397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2713E888-900F-44D8-BE4C-06832E962E42}"/>
                </a:ext>
              </a:extLst>
            </p:cNvPr>
            <p:cNvSpPr/>
            <p:nvPr/>
          </p:nvSpPr>
          <p:spPr>
            <a:xfrm>
              <a:off x="4625741" y="3232715"/>
              <a:ext cx="354375" cy="37309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C0E2B676-7808-430B-8FBF-2EB60B3EEF8F}"/>
                </a:ext>
              </a:extLst>
            </p:cNvPr>
            <p:cNvSpPr/>
            <p:nvPr/>
          </p:nvSpPr>
          <p:spPr>
            <a:xfrm>
              <a:off x="4989203" y="3232715"/>
              <a:ext cx="354375" cy="37309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F7D616C4-3407-4BA1-AEBC-6CB5D07A374A}"/>
                </a:ext>
              </a:extLst>
            </p:cNvPr>
            <p:cNvSpPr/>
            <p:nvPr/>
          </p:nvSpPr>
          <p:spPr>
            <a:xfrm>
              <a:off x="5343578" y="3224747"/>
              <a:ext cx="354375" cy="37309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AFD23F38-FA66-42E6-B7C6-C9C028F93922}"/>
                </a:ext>
              </a:extLst>
            </p:cNvPr>
            <p:cNvSpPr/>
            <p:nvPr/>
          </p:nvSpPr>
          <p:spPr>
            <a:xfrm>
              <a:off x="5699131" y="3229123"/>
              <a:ext cx="354375" cy="37309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67CA025A-2D87-44E3-A47A-7C0B1BA70E62}"/>
                </a:ext>
              </a:extLst>
            </p:cNvPr>
            <p:cNvSpPr/>
            <p:nvPr/>
          </p:nvSpPr>
          <p:spPr>
            <a:xfrm>
              <a:off x="6018339" y="3224934"/>
              <a:ext cx="354375" cy="37309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D83B1B40-1277-418D-84D1-5AC38ED284E1}"/>
                </a:ext>
              </a:extLst>
            </p:cNvPr>
            <p:cNvSpPr/>
            <p:nvPr/>
          </p:nvSpPr>
          <p:spPr>
            <a:xfrm>
              <a:off x="6381802" y="3224934"/>
              <a:ext cx="354375" cy="37309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096CD81C-CFFF-4A56-BE57-B37E2C844C6D}"/>
                </a:ext>
              </a:extLst>
            </p:cNvPr>
            <p:cNvSpPr/>
            <p:nvPr/>
          </p:nvSpPr>
          <p:spPr>
            <a:xfrm>
              <a:off x="6736177" y="3235627"/>
              <a:ext cx="354375" cy="37309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8211D9C9-5752-4E18-9B15-C1B7E84621AC}"/>
                </a:ext>
              </a:extLst>
            </p:cNvPr>
            <p:cNvSpPr/>
            <p:nvPr/>
          </p:nvSpPr>
          <p:spPr>
            <a:xfrm>
              <a:off x="7091729" y="3224747"/>
              <a:ext cx="354375" cy="37309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22060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450106" y="166100"/>
            <a:ext cx="541019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accent1"/>
                </a:solidFill>
              </a:rPr>
              <a:t>Introdução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Instalação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Criação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Envio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Persistência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Padrões de troca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Padrões de troca de mensagens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Mensagens e dados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Mensagens grandes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Tratando erros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Tópicos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 err="1">
                <a:solidFill>
                  <a:schemeClr val="bg1"/>
                </a:solidFill>
              </a:rPr>
              <a:t>MassTransit</a:t>
            </a:r>
            <a:endParaRPr lang="pt-BR" sz="2000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F668A28-D130-D342-851F-71035A3E250C}" type="datetime1">
              <a:rPr lang="en-US" smtClean="0"/>
              <a:t>6/19/2019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0226" y="2471342"/>
            <a:ext cx="3906474" cy="179137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s-ES_tradnl" sz="7200" dirty="0">
                <a:solidFill>
                  <a:srgbClr val="FF7900"/>
                </a:solidFill>
              </a:rPr>
              <a:t>Agenda</a:t>
            </a:r>
            <a:endParaRPr lang="en-US" sz="72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767775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" y="2091015"/>
            <a:ext cx="12192000" cy="26759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B5A389-EBB1-2449-851C-27AF91F4E8E6}" type="datetime1">
              <a:rPr lang="en-US" smtClean="0"/>
              <a:t>6/19/2019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11" name="Retângulo 10"/>
          <p:cNvSpPr/>
          <p:nvPr/>
        </p:nvSpPr>
        <p:spPr>
          <a:xfrm>
            <a:off x="4573927" y="214130"/>
            <a:ext cx="6688854" cy="1630487"/>
          </a:xfrm>
          <a:prstGeom prst="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A mensagem é enviada pelo </a:t>
            </a:r>
            <a:r>
              <a:rPr lang="pt-BR" sz="2400" dirty="0" err="1"/>
              <a:t>sender</a:t>
            </a:r>
            <a:r>
              <a:rPr lang="pt-BR" sz="2400" dirty="0"/>
              <a:t> e vários </a:t>
            </a:r>
            <a:r>
              <a:rPr lang="pt-BR" sz="2400" dirty="0" err="1"/>
              <a:t>receivers</a:t>
            </a:r>
            <a:r>
              <a:rPr lang="pt-BR" sz="2400" dirty="0"/>
              <a:t> irão competir pelo processamento</a:t>
            </a:r>
          </a:p>
          <a:p>
            <a:pPr algn="ctr"/>
            <a:r>
              <a:rPr lang="pt-BR" sz="2400" dirty="0"/>
              <a:t>Exchange = “”</a:t>
            </a:r>
          </a:p>
          <a:p>
            <a:pPr algn="ctr"/>
            <a:r>
              <a:rPr lang="pt-BR" sz="2400" dirty="0" err="1"/>
              <a:t>Routing</a:t>
            </a:r>
            <a:r>
              <a:rPr lang="pt-BR" sz="2400" dirty="0"/>
              <a:t> Key = fila especificada</a:t>
            </a:r>
            <a:endParaRPr lang="pt-BR" dirty="0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864851" y="330241"/>
            <a:ext cx="4824889" cy="55422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3200" b="0" dirty="0" err="1">
                <a:solidFill>
                  <a:schemeClr val="bg1"/>
                </a:solidFill>
              </a:rPr>
              <a:t>Worker</a:t>
            </a:r>
            <a:r>
              <a:rPr lang="pt-BR" sz="3200" b="0" dirty="0">
                <a:solidFill>
                  <a:schemeClr val="bg1"/>
                </a:solidFill>
              </a:rPr>
              <a:t> </a:t>
            </a:r>
            <a:r>
              <a:rPr lang="pt-BR" sz="3200" b="0" dirty="0" err="1">
                <a:solidFill>
                  <a:schemeClr val="bg1"/>
                </a:solidFill>
              </a:rPr>
              <a:t>Queues</a:t>
            </a:r>
            <a:endParaRPr lang="es-ES_tradnl" sz="3200" b="0" dirty="0">
              <a:solidFill>
                <a:schemeClr val="bg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948B1EE5-5FFB-400C-A992-5F7AA856B672}"/>
              </a:ext>
            </a:extLst>
          </p:cNvPr>
          <p:cNvSpPr/>
          <p:nvPr/>
        </p:nvSpPr>
        <p:spPr>
          <a:xfrm>
            <a:off x="1338566" y="3032866"/>
            <a:ext cx="1583593" cy="79226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Sender</a:t>
            </a:r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2962313A-FF5F-40B8-AA24-45FB94DFB97E}"/>
              </a:ext>
            </a:extLst>
          </p:cNvPr>
          <p:cNvSpPr/>
          <p:nvPr/>
        </p:nvSpPr>
        <p:spPr>
          <a:xfrm>
            <a:off x="9207637" y="2354651"/>
            <a:ext cx="1583593" cy="79226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Receiver</a:t>
            </a:r>
            <a:endParaRPr lang="pt-BR" dirty="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4C5BE80D-0715-4044-908D-88BD9FF261E4}"/>
              </a:ext>
            </a:extLst>
          </p:cNvPr>
          <p:cNvSpPr/>
          <p:nvPr/>
        </p:nvSpPr>
        <p:spPr>
          <a:xfrm>
            <a:off x="3438434" y="2724539"/>
            <a:ext cx="5164298" cy="136227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err="1"/>
              <a:t>Message</a:t>
            </a:r>
            <a:r>
              <a:rPr lang="pt-BR" dirty="0"/>
              <a:t> Broker</a:t>
            </a:r>
          </a:p>
        </p:txBody>
      </p:sp>
      <p:sp>
        <p:nvSpPr>
          <p:cNvPr id="18" name="Seta para a direita 21">
            <a:extLst>
              <a:ext uri="{FF2B5EF4-FFF2-40B4-BE49-F238E27FC236}">
                <a16:creationId xmlns:a16="http://schemas.microsoft.com/office/drawing/2014/main" id="{D23ADD18-30AE-45BA-84DB-DCF01DED898B}"/>
              </a:ext>
            </a:extLst>
          </p:cNvPr>
          <p:cNvSpPr/>
          <p:nvPr/>
        </p:nvSpPr>
        <p:spPr>
          <a:xfrm rot="20047661">
            <a:off x="8455210" y="2643529"/>
            <a:ext cx="899950" cy="636284"/>
          </a:xfrm>
          <a:prstGeom prst="rightArrow">
            <a:avLst>
              <a:gd name="adj1" fmla="val 49962"/>
              <a:gd name="adj2" fmla="val 6415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7" name="Seta para a direita 21">
            <a:extLst>
              <a:ext uri="{FF2B5EF4-FFF2-40B4-BE49-F238E27FC236}">
                <a16:creationId xmlns:a16="http://schemas.microsoft.com/office/drawing/2014/main" id="{4B598099-C4CE-4071-A2F3-BDF60DC446F5}"/>
              </a:ext>
            </a:extLst>
          </p:cNvPr>
          <p:cNvSpPr/>
          <p:nvPr/>
        </p:nvSpPr>
        <p:spPr>
          <a:xfrm>
            <a:off x="2809736" y="2862089"/>
            <a:ext cx="899950" cy="636284"/>
          </a:xfrm>
          <a:prstGeom prst="rightArrow">
            <a:avLst>
              <a:gd name="adj1" fmla="val 49962"/>
              <a:gd name="adj2" fmla="val 6415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1F2D29F7-D1FD-4D9A-81A9-3296510B56FD}"/>
              </a:ext>
            </a:extLst>
          </p:cNvPr>
          <p:cNvSpPr/>
          <p:nvPr/>
        </p:nvSpPr>
        <p:spPr>
          <a:xfrm>
            <a:off x="9253806" y="3690678"/>
            <a:ext cx="1583593" cy="79226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Receiver</a:t>
            </a:r>
            <a:endParaRPr lang="pt-BR" dirty="0"/>
          </a:p>
        </p:txBody>
      </p:sp>
      <p:sp>
        <p:nvSpPr>
          <p:cNvPr id="13" name="Seta para a direita 21">
            <a:extLst>
              <a:ext uri="{FF2B5EF4-FFF2-40B4-BE49-F238E27FC236}">
                <a16:creationId xmlns:a16="http://schemas.microsoft.com/office/drawing/2014/main" id="{C5A213FB-E712-4EF1-9CB7-E35A4D571FC6}"/>
              </a:ext>
            </a:extLst>
          </p:cNvPr>
          <p:cNvSpPr/>
          <p:nvPr/>
        </p:nvSpPr>
        <p:spPr>
          <a:xfrm rot="1425061">
            <a:off x="8451507" y="3652662"/>
            <a:ext cx="899950" cy="636284"/>
          </a:xfrm>
          <a:prstGeom prst="rightArrow">
            <a:avLst>
              <a:gd name="adj1" fmla="val 49962"/>
              <a:gd name="adj2" fmla="val 64159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4" name="Seta para a direita 21">
            <a:extLst>
              <a:ext uri="{FF2B5EF4-FFF2-40B4-BE49-F238E27FC236}">
                <a16:creationId xmlns:a16="http://schemas.microsoft.com/office/drawing/2014/main" id="{ADD1490D-BCE5-4BF2-9F28-C6738C94948B}"/>
              </a:ext>
            </a:extLst>
          </p:cNvPr>
          <p:cNvSpPr/>
          <p:nvPr/>
        </p:nvSpPr>
        <p:spPr>
          <a:xfrm>
            <a:off x="2811270" y="3443652"/>
            <a:ext cx="899950" cy="636284"/>
          </a:xfrm>
          <a:prstGeom prst="rightArrow">
            <a:avLst>
              <a:gd name="adj1" fmla="val 49962"/>
              <a:gd name="adj2" fmla="val 64159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28490F9C-7A7A-45E9-A73C-898E9C998B12}"/>
              </a:ext>
            </a:extLst>
          </p:cNvPr>
          <p:cNvGrpSpPr/>
          <p:nvPr/>
        </p:nvGrpSpPr>
        <p:grpSpPr>
          <a:xfrm>
            <a:off x="4573926" y="3298032"/>
            <a:ext cx="2820363" cy="383971"/>
            <a:chOff x="4625741" y="3224747"/>
            <a:chExt cx="2820363" cy="38397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5B497CDF-7C29-4E43-8FD6-0A3455073208}"/>
                </a:ext>
              </a:extLst>
            </p:cNvPr>
            <p:cNvSpPr/>
            <p:nvPr/>
          </p:nvSpPr>
          <p:spPr>
            <a:xfrm>
              <a:off x="4625741" y="3232715"/>
              <a:ext cx="354375" cy="37309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3EF2076A-B80E-4D05-B672-0E1E54A17BAA}"/>
                </a:ext>
              </a:extLst>
            </p:cNvPr>
            <p:cNvSpPr/>
            <p:nvPr/>
          </p:nvSpPr>
          <p:spPr>
            <a:xfrm>
              <a:off x="4989203" y="3232715"/>
              <a:ext cx="354375" cy="37309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50D7AA46-55FE-40F3-9433-B8D01F2D69C4}"/>
                </a:ext>
              </a:extLst>
            </p:cNvPr>
            <p:cNvSpPr/>
            <p:nvPr/>
          </p:nvSpPr>
          <p:spPr>
            <a:xfrm>
              <a:off x="5343578" y="3224747"/>
              <a:ext cx="354375" cy="37309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FE7CF791-3CDD-471E-BA02-F0553024ED87}"/>
                </a:ext>
              </a:extLst>
            </p:cNvPr>
            <p:cNvSpPr/>
            <p:nvPr/>
          </p:nvSpPr>
          <p:spPr>
            <a:xfrm>
              <a:off x="5699131" y="3229123"/>
              <a:ext cx="354375" cy="37309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BA442887-EAE4-482E-9C65-919AF0261551}"/>
                </a:ext>
              </a:extLst>
            </p:cNvPr>
            <p:cNvSpPr/>
            <p:nvPr/>
          </p:nvSpPr>
          <p:spPr>
            <a:xfrm>
              <a:off x="6018339" y="3224934"/>
              <a:ext cx="354375" cy="37309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7CF3528D-6820-48F4-BDFD-E285F928132F}"/>
                </a:ext>
              </a:extLst>
            </p:cNvPr>
            <p:cNvSpPr/>
            <p:nvPr/>
          </p:nvSpPr>
          <p:spPr>
            <a:xfrm>
              <a:off x="6381802" y="3224934"/>
              <a:ext cx="354375" cy="37309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868F0A17-8D56-49AF-8EFE-7AFC070F706F}"/>
                </a:ext>
              </a:extLst>
            </p:cNvPr>
            <p:cNvSpPr/>
            <p:nvPr/>
          </p:nvSpPr>
          <p:spPr>
            <a:xfrm>
              <a:off x="6736177" y="3235627"/>
              <a:ext cx="354375" cy="37309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92DC54E3-79A7-420C-B010-7D4A9EB075EB}"/>
                </a:ext>
              </a:extLst>
            </p:cNvPr>
            <p:cNvSpPr/>
            <p:nvPr/>
          </p:nvSpPr>
          <p:spPr>
            <a:xfrm>
              <a:off x="7091729" y="3224747"/>
              <a:ext cx="354375" cy="37309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71534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 animBg="1"/>
      <p:bldP spid="17" grpId="0" animBg="1"/>
      <p:bldP spid="13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" y="2091015"/>
            <a:ext cx="12192000" cy="26759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B5A389-EBB1-2449-851C-27AF91F4E8E6}" type="datetime1">
              <a:rPr lang="en-US" smtClean="0"/>
              <a:t>6/19/2019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11" name="Retângulo 10"/>
          <p:cNvSpPr/>
          <p:nvPr/>
        </p:nvSpPr>
        <p:spPr>
          <a:xfrm>
            <a:off x="4519040" y="180602"/>
            <a:ext cx="6808110" cy="1556264"/>
          </a:xfrm>
          <a:prstGeom prst="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A mensagem é enviada para um Exchange </a:t>
            </a:r>
            <a:r>
              <a:rPr lang="pt-BR" sz="2400" dirty="0" err="1"/>
              <a:t>fan-out</a:t>
            </a:r>
            <a:r>
              <a:rPr lang="pt-BR" sz="2400" dirty="0"/>
              <a:t> e cópias dela são enviadas as filas associadas</a:t>
            </a:r>
          </a:p>
          <a:p>
            <a:pPr algn="ctr"/>
            <a:r>
              <a:rPr lang="pt-BR" sz="2400" dirty="0"/>
              <a:t>Exchange = “Exchange </a:t>
            </a:r>
            <a:r>
              <a:rPr lang="pt-BR" sz="2400" dirty="0" err="1"/>
              <a:t>Name</a:t>
            </a:r>
            <a:r>
              <a:rPr lang="pt-BR" sz="2400" dirty="0"/>
              <a:t>”</a:t>
            </a: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864851" y="330241"/>
            <a:ext cx="4824889" cy="55422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3200" b="0" dirty="0" err="1">
                <a:solidFill>
                  <a:schemeClr val="bg1"/>
                </a:solidFill>
              </a:rPr>
              <a:t>Publish</a:t>
            </a:r>
            <a:r>
              <a:rPr lang="pt-BR" sz="3200" b="0" dirty="0">
                <a:solidFill>
                  <a:schemeClr val="bg1"/>
                </a:solidFill>
              </a:rPr>
              <a:t>/</a:t>
            </a:r>
            <a:r>
              <a:rPr lang="pt-BR" sz="3200" b="0" dirty="0" err="1">
                <a:solidFill>
                  <a:schemeClr val="bg1"/>
                </a:solidFill>
              </a:rPr>
              <a:t>Subscribe</a:t>
            </a:r>
            <a:endParaRPr lang="es-ES_tradnl" sz="3200" b="0" dirty="0">
              <a:solidFill>
                <a:schemeClr val="bg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948B1EE5-5FFB-400C-A992-5F7AA856B672}"/>
              </a:ext>
            </a:extLst>
          </p:cNvPr>
          <p:cNvSpPr/>
          <p:nvPr/>
        </p:nvSpPr>
        <p:spPr>
          <a:xfrm>
            <a:off x="1338566" y="3032866"/>
            <a:ext cx="1583593" cy="79226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Sender</a:t>
            </a:r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2962313A-FF5F-40B8-AA24-45FB94DFB97E}"/>
              </a:ext>
            </a:extLst>
          </p:cNvPr>
          <p:cNvSpPr/>
          <p:nvPr/>
        </p:nvSpPr>
        <p:spPr>
          <a:xfrm>
            <a:off x="9293455" y="2490078"/>
            <a:ext cx="1583593" cy="79226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Receiver</a:t>
            </a:r>
            <a:endParaRPr lang="pt-BR" dirty="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4C5BE80D-0715-4044-908D-88BD9FF261E4}"/>
              </a:ext>
            </a:extLst>
          </p:cNvPr>
          <p:cNvSpPr/>
          <p:nvPr/>
        </p:nvSpPr>
        <p:spPr>
          <a:xfrm>
            <a:off x="3438434" y="2313992"/>
            <a:ext cx="5164298" cy="2127379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err="1"/>
              <a:t>Message</a:t>
            </a:r>
            <a:r>
              <a:rPr lang="pt-BR" dirty="0"/>
              <a:t> Broker</a:t>
            </a:r>
          </a:p>
        </p:txBody>
      </p:sp>
      <p:sp>
        <p:nvSpPr>
          <p:cNvPr id="18" name="Seta para a direita 21">
            <a:extLst>
              <a:ext uri="{FF2B5EF4-FFF2-40B4-BE49-F238E27FC236}">
                <a16:creationId xmlns:a16="http://schemas.microsoft.com/office/drawing/2014/main" id="{D23ADD18-30AE-45BA-84DB-DCF01DED898B}"/>
              </a:ext>
            </a:extLst>
          </p:cNvPr>
          <p:cNvSpPr/>
          <p:nvPr/>
        </p:nvSpPr>
        <p:spPr>
          <a:xfrm>
            <a:off x="8589927" y="2574485"/>
            <a:ext cx="899950" cy="636284"/>
          </a:xfrm>
          <a:prstGeom prst="rightArrow">
            <a:avLst>
              <a:gd name="adj1" fmla="val 49962"/>
              <a:gd name="adj2" fmla="val 6415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7" name="Seta para a direita 21">
            <a:extLst>
              <a:ext uri="{FF2B5EF4-FFF2-40B4-BE49-F238E27FC236}">
                <a16:creationId xmlns:a16="http://schemas.microsoft.com/office/drawing/2014/main" id="{4B598099-C4CE-4071-A2F3-BDF60DC446F5}"/>
              </a:ext>
            </a:extLst>
          </p:cNvPr>
          <p:cNvSpPr/>
          <p:nvPr/>
        </p:nvSpPr>
        <p:spPr>
          <a:xfrm>
            <a:off x="2810324" y="3110855"/>
            <a:ext cx="899950" cy="636284"/>
          </a:xfrm>
          <a:prstGeom prst="rightArrow">
            <a:avLst>
              <a:gd name="adj1" fmla="val 49962"/>
              <a:gd name="adj2" fmla="val 6415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892649A-26F7-4517-A078-057AC0FF3B53}"/>
              </a:ext>
            </a:extLst>
          </p:cNvPr>
          <p:cNvGrpSpPr/>
          <p:nvPr/>
        </p:nvGrpSpPr>
        <p:grpSpPr>
          <a:xfrm>
            <a:off x="5386646" y="2817029"/>
            <a:ext cx="2878132" cy="360000"/>
            <a:chOff x="5386646" y="2817029"/>
            <a:chExt cx="2878132" cy="360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B8174161-ACCA-4A77-B01F-E63678042EB6}"/>
                </a:ext>
              </a:extLst>
            </p:cNvPr>
            <p:cNvSpPr/>
            <p:nvPr/>
          </p:nvSpPr>
          <p:spPr>
            <a:xfrm>
              <a:off x="5386646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CE203A0C-9BE1-4941-BE63-BE4AA8390057}"/>
                </a:ext>
              </a:extLst>
            </p:cNvPr>
            <p:cNvSpPr/>
            <p:nvPr/>
          </p:nvSpPr>
          <p:spPr>
            <a:xfrm>
              <a:off x="5757793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70ADF86F-371F-483E-A7AE-54CF410F7DEA}"/>
                </a:ext>
              </a:extLst>
            </p:cNvPr>
            <p:cNvSpPr/>
            <p:nvPr/>
          </p:nvSpPr>
          <p:spPr>
            <a:xfrm>
              <a:off x="6119662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BAC23F5D-3AF2-493E-8B28-9BB2B3CC7C09}"/>
                </a:ext>
              </a:extLst>
            </p:cNvPr>
            <p:cNvSpPr/>
            <p:nvPr/>
          </p:nvSpPr>
          <p:spPr>
            <a:xfrm>
              <a:off x="6482733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79C34EB5-A4C7-49DE-B8CE-E80DF5016EFF}"/>
                </a:ext>
              </a:extLst>
            </p:cNvPr>
            <p:cNvSpPr/>
            <p:nvPr/>
          </p:nvSpPr>
          <p:spPr>
            <a:xfrm>
              <a:off x="6808691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34BF5331-EB0F-4311-81DD-5E04EB0FA46D}"/>
                </a:ext>
              </a:extLst>
            </p:cNvPr>
            <p:cNvSpPr/>
            <p:nvPr/>
          </p:nvSpPr>
          <p:spPr>
            <a:xfrm>
              <a:off x="7179839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85DBBBE4-F75D-4843-95CD-384C532B80EB}"/>
                </a:ext>
              </a:extLst>
            </p:cNvPr>
            <p:cNvSpPr/>
            <p:nvPr/>
          </p:nvSpPr>
          <p:spPr>
            <a:xfrm>
              <a:off x="7541707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8CE9525F-3D6E-4877-A733-FF9B3671BF86}"/>
                </a:ext>
              </a:extLst>
            </p:cNvPr>
            <p:cNvSpPr/>
            <p:nvPr/>
          </p:nvSpPr>
          <p:spPr>
            <a:xfrm>
              <a:off x="7904778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BEA4194-3D48-4A38-AF03-4A3D4E3AE9D0}"/>
              </a:ext>
            </a:extLst>
          </p:cNvPr>
          <p:cNvGrpSpPr/>
          <p:nvPr/>
        </p:nvGrpSpPr>
        <p:grpSpPr>
          <a:xfrm>
            <a:off x="5387722" y="3587942"/>
            <a:ext cx="2825988" cy="360000"/>
            <a:chOff x="5387722" y="3587942"/>
            <a:chExt cx="2825988" cy="360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C20E16CE-2F0D-4162-BF53-5705A7EECEC3}"/>
                </a:ext>
              </a:extLst>
            </p:cNvPr>
            <p:cNvSpPr/>
            <p:nvPr/>
          </p:nvSpPr>
          <p:spPr>
            <a:xfrm>
              <a:off x="5387722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CE962682-BDFC-47E1-8ED5-4DC22C8375A0}"/>
                </a:ext>
              </a:extLst>
            </p:cNvPr>
            <p:cNvSpPr/>
            <p:nvPr/>
          </p:nvSpPr>
          <p:spPr>
            <a:xfrm>
              <a:off x="5751184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B8A5B3D7-A4C1-475D-87CC-F6FD16FB1535}"/>
                </a:ext>
              </a:extLst>
            </p:cNvPr>
            <p:cNvSpPr/>
            <p:nvPr/>
          </p:nvSpPr>
          <p:spPr>
            <a:xfrm>
              <a:off x="6105559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452C4B9C-8F53-4CE8-938D-68051620EA73}"/>
                </a:ext>
              </a:extLst>
            </p:cNvPr>
            <p:cNvSpPr/>
            <p:nvPr/>
          </p:nvSpPr>
          <p:spPr>
            <a:xfrm>
              <a:off x="6461114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B7DB5C45-0F62-4124-8CA1-CB3193159275}"/>
                </a:ext>
              </a:extLst>
            </p:cNvPr>
            <p:cNvSpPr/>
            <p:nvPr/>
          </p:nvSpPr>
          <p:spPr>
            <a:xfrm>
              <a:off x="6780320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C27572ED-69DD-4D9C-B806-CEA962B6ED26}"/>
                </a:ext>
              </a:extLst>
            </p:cNvPr>
            <p:cNvSpPr/>
            <p:nvPr/>
          </p:nvSpPr>
          <p:spPr>
            <a:xfrm>
              <a:off x="7143783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34151284-68A9-4F5D-A07C-93568DD371CE}"/>
                </a:ext>
              </a:extLst>
            </p:cNvPr>
            <p:cNvSpPr/>
            <p:nvPr/>
          </p:nvSpPr>
          <p:spPr>
            <a:xfrm>
              <a:off x="7498158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EE49EDCB-E1C9-4D66-BCA7-3E53AFBDA345}"/>
                </a:ext>
              </a:extLst>
            </p:cNvPr>
            <p:cNvSpPr/>
            <p:nvPr/>
          </p:nvSpPr>
          <p:spPr>
            <a:xfrm>
              <a:off x="7853710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5B3C9AB2-09C4-440E-95EA-E157B5FB856C}"/>
              </a:ext>
            </a:extLst>
          </p:cNvPr>
          <p:cNvSpPr/>
          <p:nvPr/>
        </p:nvSpPr>
        <p:spPr>
          <a:xfrm>
            <a:off x="9293455" y="3478105"/>
            <a:ext cx="1583593" cy="79226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Receiver</a:t>
            </a:r>
            <a:endParaRPr lang="pt-BR" dirty="0"/>
          </a:p>
        </p:txBody>
      </p:sp>
      <p:sp>
        <p:nvSpPr>
          <p:cNvPr id="36" name="Seta para a direita 21">
            <a:extLst>
              <a:ext uri="{FF2B5EF4-FFF2-40B4-BE49-F238E27FC236}">
                <a16:creationId xmlns:a16="http://schemas.microsoft.com/office/drawing/2014/main" id="{0A76F3AC-935B-4733-938B-09C0BEAFE9B0}"/>
              </a:ext>
            </a:extLst>
          </p:cNvPr>
          <p:cNvSpPr/>
          <p:nvPr/>
        </p:nvSpPr>
        <p:spPr>
          <a:xfrm>
            <a:off x="8589927" y="3562512"/>
            <a:ext cx="899950" cy="636284"/>
          </a:xfrm>
          <a:prstGeom prst="rightArrow">
            <a:avLst>
              <a:gd name="adj1" fmla="val 49962"/>
              <a:gd name="adj2" fmla="val 6415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D90418E0-8BE5-4D90-9D57-F6E5868FF880}"/>
              </a:ext>
            </a:extLst>
          </p:cNvPr>
          <p:cNvSpPr/>
          <p:nvPr/>
        </p:nvSpPr>
        <p:spPr>
          <a:xfrm>
            <a:off x="3778449" y="3096815"/>
            <a:ext cx="740590" cy="59134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DF0CC99D-86D1-487F-BB95-17B207688F2D}"/>
              </a:ext>
            </a:extLst>
          </p:cNvPr>
          <p:cNvCxnSpPr>
            <a:stCxn id="5" idx="7"/>
            <a:endCxn id="13" idx="1"/>
          </p:cNvCxnSpPr>
          <p:nvPr/>
        </p:nvCxnSpPr>
        <p:spPr>
          <a:xfrm flipV="1">
            <a:off x="4410582" y="2997029"/>
            <a:ext cx="976064" cy="1863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00B615AE-7960-4479-8696-B69C25212DF3}"/>
              </a:ext>
            </a:extLst>
          </p:cNvPr>
          <p:cNvCxnSpPr>
            <a:cxnSpLocks/>
            <a:stCxn id="5" idx="5"/>
            <a:endCxn id="27" idx="1"/>
          </p:cNvCxnSpPr>
          <p:nvPr/>
        </p:nvCxnSpPr>
        <p:spPr>
          <a:xfrm>
            <a:off x="4410582" y="3601559"/>
            <a:ext cx="977140" cy="1663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00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 animBg="1"/>
      <p:bldP spid="17" grpId="0" animBg="1"/>
      <p:bldP spid="3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" y="2091015"/>
            <a:ext cx="12192000" cy="26759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B5A389-EBB1-2449-851C-27AF91F4E8E6}" type="datetime1">
              <a:rPr lang="en-US" smtClean="0"/>
              <a:t>6/19/2019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11" name="Retângulo 10"/>
          <p:cNvSpPr/>
          <p:nvPr/>
        </p:nvSpPr>
        <p:spPr>
          <a:xfrm>
            <a:off x="5978770" y="330241"/>
            <a:ext cx="5242197" cy="1537969"/>
          </a:xfrm>
          <a:prstGeom prst="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A mensagem é enviada pelo </a:t>
            </a:r>
            <a:r>
              <a:rPr lang="pt-BR" sz="2400" dirty="0" err="1"/>
              <a:t>sender</a:t>
            </a:r>
            <a:r>
              <a:rPr lang="pt-BR" sz="2400" dirty="0"/>
              <a:t> com uma propriedade indicando a fila de retorno que é criada dinamicamente</a:t>
            </a:r>
            <a:endParaRPr lang="pt-BR" dirty="0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864851" y="330241"/>
            <a:ext cx="4824889" cy="55422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3200" b="0" dirty="0">
                <a:solidFill>
                  <a:schemeClr val="bg1"/>
                </a:solidFill>
              </a:rPr>
              <a:t>Remote Procedure </a:t>
            </a:r>
            <a:r>
              <a:rPr lang="pt-BR" sz="3200" b="0" dirty="0" err="1">
                <a:solidFill>
                  <a:schemeClr val="bg1"/>
                </a:solidFill>
              </a:rPr>
              <a:t>Call</a:t>
            </a:r>
            <a:endParaRPr lang="es-ES_tradnl" sz="3200" b="0" dirty="0">
              <a:solidFill>
                <a:schemeClr val="bg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948B1EE5-5FFB-400C-A992-5F7AA856B672}"/>
              </a:ext>
            </a:extLst>
          </p:cNvPr>
          <p:cNvSpPr/>
          <p:nvPr/>
        </p:nvSpPr>
        <p:spPr>
          <a:xfrm>
            <a:off x="1338566" y="3032866"/>
            <a:ext cx="1583593" cy="79226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Sender</a:t>
            </a:r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2962313A-FF5F-40B8-AA24-45FB94DFB97E}"/>
              </a:ext>
            </a:extLst>
          </p:cNvPr>
          <p:cNvSpPr/>
          <p:nvPr/>
        </p:nvSpPr>
        <p:spPr>
          <a:xfrm>
            <a:off x="9109838" y="2990355"/>
            <a:ext cx="1583593" cy="79226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Receiver</a:t>
            </a:r>
            <a:endParaRPr lang="pt-BR" dirty="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4C5BE80D-0715-4044-908D-88BD9FF261E4}"/>
              </a:ext>
            </a:extLst>
          </p:cNvPr>
          <p:cNvSpPr/>
          <p:nvPr/>
        </p:nvSpPr>
        <p:spPr>
          <a:xfrm>
            <a:off x="3438434" y="2239347"/>
            <a:ext cx="5164298" cy="231399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err="1"/>
              <a:t>Message</a:t>
            </a:r>
            <a:r>
              <a:rPr lang="pt-BR" dirty="0"/>
              <a:t> Broker</a:t>
            </a:r>
          </a:p>
        </p:txBody>
      </p:sp>
      <p:sp>
        <p:nvSpPr>
          <p:cNvPr id="17" name="Seta para a direita 21">
            <a:extLst>
              <a:ext uri="{FF2B5EF4-FFF2-40B4-BE49-F238E27FC236}">
                <a16:creationId xmlns:a16="http://schemas.microsoft.com/office/drawing/2014/main" id="{4B598099-C4CE-4071-A2F3-BDF60DC446F5}"/>
              </a:ext>
            </a:extLst>
          </p:cNvPr>
          <p:cNvSpPr/>
          <p:nvPr/>
        </p:nvSpPr>
        <p:spPr>
          <a:xfrm rot="21095076">
            <a:off x="2828041" y="2921932"/>
            <a:ext cx="1813500" cy="361510"/>
          </a:xfrm>
          <a:prstGeom prst="rightArrow">
            <a:avLst>
              <a:gd name="adj1" fmla="val 24483"/>
              <a:gd name="adj2" fmla="val 37825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A4210F78-F35B-4323-A18F-9E7337DF0500}"/>
              </a:ext>
            </a:extLst>
          </p:cNvPr>
          <p:cNvGrpSpPr/>
          <p:nvPr/>
        </p:nvGrpSpPr>
        <p:grpSpPr>
          <a:xfrm>
            <a:off x="4733136" y="2894762"/>
            <a:ext cx="2878132" cy="360000"/>
            <a:chOff x="5386646" y="2817029"/>
            <a:chExt cx="2878132" cy="360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87CC867D-B1D4-493D-B40D-FAA2DA389F4A}"/>
                </a:ext>
              </a:extLst>
            </p:cNvPr>
            <p:cNvSpPr/>
            <p:nvPr/>
          </p:nvSpPr>
          <p:spPr>
            <a:xfrm>
              <a:off x="5386646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E3806796-02CD-47A8-A4DA-733F4BE6E81D}"/>
                </a:ext>
              </a:extLst>
            </p:cNvPr>
            <p:cNvSpPr/>
            <p:nvPr/>
          </p:nvSpPr>
          <p:spPr>
            <a:xfrm>
              <a:off x="5757793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E9F2C0B4-A0B2-49EF-A0FD-FA8851466B9A}"/>
                </a:ext>
              </a:extLst>
            </p:cNvPr>
            <p:cNvSpPr/>
            <p:nvPr/>
          </p:nvSpPr>
          <p:spPr>
            <a:xfrm>
              <a:off x="6119662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8DE83F00-6154-4F7F-9C45-C4396FBC703A}"/>
                </a:ext>
              </a:extLst>
            </p:cNvPr>
            <p:cNvSpPr/>
            <p:nvPr/>
          </p:nvSpPr>
          <p:spPr>
            <a:xfrm>
              <a:off x="6482733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73C9628B-33ED-4D1F-A328-96D37E7F08FB}"/>
                </a:ext>
              </a:extLst>
            </p:cNvPr>
            <p:cNvSpPr/>
            <p:nvPr/>
          </p:nvSpPr>
          <p:spPr>
            <a:xfrm>
              <a:off x="6808691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E703713C-583A-4D90-8614-B080EAA7EAEA}"/>
                </a:ext>
              </a:extLst>
            </p:cNvPr>
            <p:cNvSpPr/>
            <p:nvPr/>
          </p:nvSpPr>
          <p:spPr>
            <a:xfrm>
              <a:off x="7179839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17108577-F44C-4545-9DED-6C04CFF15E78}"/>
                </a:ext>
              </a:extLst>
            </p:cNvPr>
            <p:cNvSpPr/>
            <p:nvPr/>
          </p:nvSpPr>
          <p:spPr>
            <a:xfrm>
              <a:off x="7541707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337464AF-C659-4344-878C-8F8AF79932FF}"/>
                </a:ext>
              </a:extLst>
            </p:cNvPr>
            <p:cNvSpPr/>
            <p:nvPr/>
          </p:nvSpPr>
          <p:spPr>
            <a:xfrm>
              <a:off x="7904778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6EEA6D0E-1F53-4428-B2D4-0019178C15F2}"/>
              </a:ext>
            </a:extLst>
          </p:cNvPr>
          <p:cNvGrpSpPr/>
          <p:nvPr/>
        </p:nvGrpSpPr>
        <p:grpSpPr>
          <a:xfrm>
            <a:off x="4750157" y="3721552"/>
            <a:ext cx="2878132" cy="360000"/>
            <a:chOff x="5386646" y="2817029"/>
            <a:chExt cx="2878132" cy="360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B8489088-43D7-4242-BEE7-30639B7907E4}"/>
                </a:ext>
              </a:extLst>
            </p:cNvPr>
            <p:cNvSpPr/>
            <p:nvPr/>
          </p:nvSpPr>
          <p:spPr>
            <a:xfrm>
              <a:off x="5386646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3930FBEC-E5B6-4413-9A3A-8ADE1DDB792D}"/>
                </a:ext>
              </a:extLst>
            </p:cNvPr>
            <p:cNvSpPr/>
            <p:nvPr/>
          </p:nvSpPr>
          <p:spPr>
            <a:xfrm>
              <a:off x="5757793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6E40758D-BA03-4B67-BDB3-E672C81197DE}"/>
                </a:ext>
              </a:extLst>
            </p:cNvPr>
            <p:cNvSpPr/>
            <p:nvPr/>
          </p:nvSpPr>
          <p:spPr>
            <a:xfrm>
              <a:off x="6119662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7C9BD309-8583-4DB4-8BBF-172EC113A2A1}"/>
                </a:ext>
              </a:extLst>
            </p:cNvPr>
            <p:cNvSpPr/>
            <p:nvPr/>
          </p:nvSpPr>
          <p:spPr>
            <a:xfrm>
              <a:off x="6482733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DD4C9169-FD98-4CA7-BB77-B1851AE0F84D}"/>
                </a:ext>
              </a:extLst>
            </p:cNvPr>
            <p:cNvSpPr/>
            <p:nvPr/>
          </p:nvSpPr>
          <p:spPr>
            <a:xfrm>
              <a:off x="6808691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C3AC2B25-9433-4EC6-BB50-0B5702FBB37D}"/>
                </a:ext>
              </a:extLst>
            </p:cNvPr>
            <p:cNvSpPr/>
            <p:nvPr/>
          </p:nvSpPr>
          <p:spPr>
            <a:xfrm>
              <a:off x="7179839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7739D6A2-CD35-4D1B-8133-4CB47E3DDB5F}"/>
                </a:ext>
              </a:extLst>
            </p:cNvPr>
            <p:cNvSpPr/>
            <p:nvPr/>
          </p:nvSpPr>
          <p:spPr>
            <a:xfrm>
              <a:off x="7541707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FF14B0E4-833C-462D-9324-D71AC150D72E}"/>
                </a:ext>
              </a:extLst>
            </p:cNvPr>
            <p:cNvSpPr/>
            <p:nvPr/>
          </p:nvSpPr>
          <p:spPr>
            <a:xfrm>
              <a:off x="7904778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5" name="Seta para a direita 21">
            <a:extLst>
              <a:ext uri="{FF2B5EF4-FFF2-40B4-BE49-F238E27FC236}">
                <a16:creationId xmlns:a16="http://schemas.microsoft.com/office/drawing/2014/main" id="{83A25E7A-2699-468E-964F-F32FE9522F25}"/>
              </a:ext>
            </a:extLst>
          </p:cNvPr>
          <p:cNvSpPr/>
          <p:nvPr/>
        </p:nvSpPr>
        <p:spPr>
          <a:xfrm rot="11620626">
            <a:off x="2738720" y="3605618"/>
            <a:ext cx="1813500" cy="361510"/>
          </a:xfrm>
          <a:prstGeom prst="rightArrow">
            <a:avLst>
              <a:gd name="adj1" fmla="val 24483"/>
              <a:gd name="adj2" fmla="val 37825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6" name="Seta para a direita 21">
            <a:extLst>
              <a:ext uri="{FF2B5EF4-FFF2-40B4-BE49-F238E27FC236}">
                <a16:creationId xmlns:a16="http://schemas.microsoft.com/office/drawing/2014/main" id="{B7D53BC4-8CDD-471E-9A19-1EBF28CBEF84}"/>
              </a:ext>
            </a:extLst>
          </p:cNvPr>
          <p:cNvSpPr/>
          <p:nvPr/>
        </p:nvSpPr>
        <p:spPr>
          <a:xfrm rot="785707">
            <a:off x="7703920" y="3036506"/>
            <a:ext cx="1286344" cy="305931"/>
          </a:xfrm>
          <a:prstGeom prst="rightArrow">
            <a:avLst>
              <a:gd name="adj1" fmla="val 24483"/>
              <a:gd name="adj2" fmla="val 37825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7" name="Seta para a direita 21">
            <a:extLst>
              <a:ext uri="{FF2B5EF4-FFF2-40B4-BE49-F238E27FC236}">
                <a16:creationId xmlns:a16="http://schemas.microsoft.com/office/drawing/2014/main" id="{68CE3573-9FF8-4FFE-9B11-537D4F970520}"/>
              </a:ext>
            </a:extLst>
          </p:cNvPr>
          <p:cNvSpPr/>
          <p:nvPr/>
        </p:nvSpPr>
        <p:spPr>
          <a:xfrm rot="9820426">
            <a:off x="7704788" y="3627007"/>
            <a:ext cx="1286344" cy="305931"/>
          </a:xfrm>
          <a:prstGeom prst="rightArrow">
            <a:avLst>
              <a:gd name="adj1" fmla="val 24483"/>
              <a:gd name="adj2" fmla="val 37825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20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35" grpId="0" animBg="1"/>
      <p:bldP spid="36" grpId="0" animBg="1"/>
      <p:bldP spid="3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450106" y="166100"/>
            <a:ext cx="5410199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Introdução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Instalação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Criação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Envio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Persistência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Padrões de troca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accent1"/>
                </a:solidFill>
              </a:rPr>
              <a:t>Padrões de troca de mensagens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Mensagens e dados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Mensagens grandes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Tratando erros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Tópicos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 err="1">
                <a:solidFill>
                  <a:schemeClr val="bg1"/>
                </a:solidFill>
              </a:rPr>
              <a:t>MassTransit</a:t>
            </a:r>
            <a:endParaRPr lang="pt-BR" sz="2000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endParaRPr lang="pt-BR" sz="2000" b="1" u="sng" dirty="0">
              <a:solidFill>
                <a:schemeClr val="accent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F668A28-D130-D342-851F-71035A3E250C}" type="datetime1">
              <a:rPr lang="en-US" smtClean="0"/>
              <a:t>6/19/2019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0226" y="2471342"/>
            <a:ext cx="3906474" cy="179137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s-ES_tradnl" sz="7200" dirty="0">
                <a:solidFill>
                  <a:srgbClr val="FF7900"/>
                </a:solidFill>
              </a:rPr>
              <a:t>Agenda</a:t>
            </a:r>
            <a:endParaRPr lang="en-US" sz="72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232217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 bwMode="auto">
          <a:xfrm>
            <a:off x="819223" y="2296318"/>
            <a:ext cx="11010679" cy="1743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Routing</a:t>
            </a:r>
            <a:endParaRPr lang="pt-BR" dirty="0">
              <a:solidFill>
                <a:schemeClr val="bg1"/>
              </a:solidFill>
            </a:endParaRPr>
          </a:p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Topics</a:t>
            </a:r>
            <a:endParaRPr lang="pt-BR" dirty="0">
              <a:solidFill>
                <a:schemeClr val="bg1"/>
              </a:solidFill>
            </a:endParaRPr>
          </a:p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Headers</a:t>
            </a:r>
            <a:endParaRPr lang="pt-BR" dirty="0">
              <a:solidFill>
                <a:schemeClr val="bg1"/>
              </a:solidFill>
            </a:endParaRPr>
          </a:p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Scatter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Gather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225194" y="514581"/>
            <a:ext cx="648189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bg2"/>
                </a:solidFill>
              </a:rPr>
              <a:t>Padrões de troca de mensagem avançados</a:t>
            </a:r>
            <a:endParaRPr lang="en-US" sz="3200" dirty="0">
              <a:solidFill>
                <a:schemeClr val="bg2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5381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" y="2091015"/>
            <a:ext cx="12192000" cy="26759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B5A389-EBB1-2449-851C-27AF91F4E8E6}" type="datetime1">
              <a:rPr lang="en-US" smtClean="0"/>
              <a:t>6/19/2019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11" name="Retângulo 10"/>
          <p:cNvSpPr/>
          <p:nvPr/>
        </p:nvSpPr>
        <p:spPr>
          <a:xfrm>
            <a:off x="2922159" y="180602"/>
            <a:ext cx="8404991" cy="1565206"/>
          </a:xfrm>
          <a:prstGeom prst="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A mensagem é enviada para um Exchange direct e a mensagem é roteada de acordo com o </a:t>
            </a:r>
            <a:r>
              <a:rPr lang="pt-BR" sz="2400" dirty="0" err="1"/>
              <a:t>routingkey</a:t>
            </a:r>
            <a:r>
              <a:rPr lang="pt-BR" sz="2400" dirty="0"/>
              <a:t> configurado </a:t>
            </a:r>
            <a:r>
              <a:rPr lang="pt-BR" sz="2400" dirty="0" err="1"/>
              <a:t>binding</a:t>
            </a:r>
            <a:endParaRPr lang="pt-BR" sz="2400" dirty="0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864851" y="330241"/>
            <a:ext cx="4824889" cy="55422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3200" b="0" dirty="0" err="1">
                <a:solidFill>
                  <a:schemeClr val="bg1"/>
                </a:solidFill>
              </a:rPr>
              <a:t>Routing</a:t>
            </a:r>
            <a:endParaRPr lang="es-ES_tradnl" sz="3200" b="0" dirty="0">
              <a:solidFill>
                <a:schemeClr val="bg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948B1EE5-5FFB-400C-A992-5F7AA856B672}"/>
              </a:ext>
            </a:extLst>
          </p:cNvPr>
          <p:cNvSpPr/>
          <p:nvPr/>
        </p:nvSpPr>
        <p:spPr>
          <a:xfrm>
            <a:off x="1338566" y="3032866"/>
            <a:ext cx="1583593" cy="79226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Sender</a:t>
            </a:r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2962313A-FF5F-40B8-AA24-45FB94DFB97E}"/>
              </a:ext>
            </a:extLst>
          </p:cNvPr>
          <p:cNvSpPr/>
          <p:nvPr/>
        </p:nvSpPr>
        <p:spPr>
          <a:xfrm>
            <a:off x="9293455" y="2490078"/>
            <a:ext cx="1583593" cy="79226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Receiver</a:t>
            </a:r>
            <a:endParaRPr lang="pt-BR" dirty="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4C5BE80D-0715-4044-908D-88BD9FF261E4}"/>
              </a:ext>
            </a:extLst>
          </p:cNvPr>
          <p:cNvSpPr/>
          <p:nvPr/>
        </p:nvSpPr>
        <p:spPr>
          <a:xfrm>
            <a:off x="3438434" y="2313992"/>
            <a:ext cx="5164298" cy="2127379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err="1"/>
              <a:t>Message</a:t>
            </a:r>
            <a:r>
              <a:rPr lang="pt-BR" dirty="0"/>
              <a:t> Broker</a:t>
            </a:r>
          </a:p>
        </p:txBody>
      </p:sp>
      <p:sp>
        <p:nvSpPr>
          <p:cNvPr id="18" name="Seta para a direita 21">
            <a:extLst>
              <a:ext uri="{FF2B5EF4-FFF2-40B4-BE49-F238E27FC236}">
                <a16:creationId xmlns:a16="http://schemas.microsoft.com/office/drawing/2014/main" id="{D23ADD18-30AE-45BA-84DB-DCF01DED898B}"/>
              </a:ext>
            </a:extLst>
          </p:cNvPr>
          <p:cNvSpPr/>
          <p:nvPr/>
        </p:nvSpPr>
        <p:spPr>
          <a:xfrm>
            <a:off x="8589927" y="2574485"/>
            <a:ext cx="899950" cy="636284"/>
          </a:xfrm>
          <a:prstGeom prst="rightArrow">
            <a:avLst>
              <a:gd name="adj1" fmla="val 49962"/>
              <a:gd name="adj2" fmla="val 6415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892649A-26F7-4517-A078-057AC0FF3B53}"/>
              </a:ext>
            </a:extLst>
          </p:cNvPr>
          <p:cNvGrpSpPr/>
          <p:nvPr/>
        </p:nvGrpSpPr>
        <p:grpSpPr>
          <a:xfrm>
            <a:off x="5386646" y="2817029"/>
            <a:ext cx="2878132" cy="360000"/>
            <a:chOff x="5386646" y="2817029"/>
            <a:chExt cx="2878132" cy="360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B8174161-ACCA-4A77-B01F-E63678042EB6}"/>
                </a:ext>
              </a:extLst>
            </p:cNvPr>
            <p:cNvSpPr/>
            <p:nvPr/>
          </p:nvSpPr>
          <p:spPr>
            <a:xfrm>
              <a:off x="5386646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CE203A0C-9BE1-4941-BE63-BE4AA8390057}"/>
                </a:ext>
              </a:extLst>
            </p:cNvPr>
            <p:cNvSpPr/>
            <p:nvPr/>
          </p:nvSpPr>
          <p:spPr>
            <a:xfrm>
              <a:off x="5757793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70ADF86F-371F-483E-A7AE-54CF410F7DEA}"/>
                </a:ext>
              </a:extLst>
            </p:cNvPr>
            <p:cNvSpPr/>
            <p:nvPr/>
          </p:nvSpPr>
          <p:spPr>
            <a:xfrm>
              <a:off x="6119662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BAC23F5D-3AF2-493E-8B28-9BB2B3CC7C09}"/>
                </a:ext>
              </a:extLst>
            </p:cNvPr>
            <p:cNvSpPr/>
            <p:nvPr/>
          </p:nvSpPr>
          <p:spPr>
            <a:xfrm>
              <a:off x="6482733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79C34EB5-A4C7-49DE-B8CE-E80DF5016EFF}"/>
                </a:ext>
              </a:extLst>
            </p:cNvPr>
            <p:cNvSpPr/>
            <p:nvPr/>
          </p:nvSpPr>
          <p:spPr>
            <a:xfrm>
              <a:off x="6808691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34BF5331-EB0F-4311-81DD-5E04EB0FA46D}"/>
                </a:ext>
              </a:extLst>
            </p:cNvPr>
            <p:cNvSpPr/>
            <p:nvPr/>
          </p:nvSpPr>
          <p:spPr>
            <a:xfrm>
              <a:off x="7179839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85DBBBE4-F75D-4843-95CD-384C532B80EB}"/>
                </a:ext>
              </a:extLst>
            </p:cNvPr>
            <p:cNvSpPr/>
            <p:nvPr/>
          </p:nvSpPr>
          <p:spPr>
            <a:xfrm>
              <a:off x="7541707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8CE9525F-3D6E-4877-A733-FF9B3671BF86}"/>
                </a:ext>
              </a:extLst>
            </p:cNvPr>
            <p:cNvSpPr/>
            <p:nvPr/>
          </p:nvSpPr>
          <p:spPr>
            <a:xfrm>
              <a:off x="7904778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BEA4194-3D48-4A38-AF03-4A3D4E3AE9D0}"/>
              </a:ext>
            </a:extLst>
          </p:cNvPr>
          <p:cNvGrpSpPr/>
          <p:nvPr/>
        </p:nvGrpSpPr>
        <p:grpSpPr>
          <a:xfrm>
            <a:off x="5387722" y="3587942"/>
            <a:ext cx="2825988" cy="360000"/>
            <a:chOff x="5387722" y="3587942"/>
            <a:chExt cx="2825988" cy="360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C20E16CE-2F0D-4162-BF53-5705A7EECEC3}"/>
                </a:ext>
              </a:extLst>
            </p:cNvPr>
            <p:cNvSpPr/>
            <p:nvPr/>
          </p:nvSpPr>
          <p:spPr>
            <a:xfrm>
              <a:off x="5387722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CE962682-BDFC-47E1-8ED5-4DC22C8375A0}"/>
                </a:ext>
              </a:extLst>
            </p:cNvPr>
            <p:cNvSpPr/>
            <p:nvPr/>
          </p:nvSpPr>
          <p:spPr>
            <a:xfrm>
              <a:off x="5751184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B8A5B3D7-A4C1-475D-87CC-F6FD16FB1535}"/>
                </a:ext>
              </a:extLst>
            </p:cNvPr>
            <p:cNvSpPr/>
            <p:nvPr/>
          </p:nvSpPr>
          <p:spPr>
            <a:xfrm>
              <a:off x="6105559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452C4B9C-8F53-4CE8-938D-68051620EA73}"/>
                </a:ext>
              </a:extLst>
            </p:cNvPr>
            <p:cNvSpPr/>
            <p:nvPr/>
          </p:nvSpPr>
          <p:spPr>
            <a:xfrm>
              <a:off x="6461114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B7DB5C45-0F62-4124-8CA1-CB3193159275}"/>
                </a:ext>
              </a:extLst>
            </p:cNvPr>
            <p:cNvSpPr/>
            <p:nvPr/>
          </p:nvSpPr>
          <p:spPr>
            <a:xfrm>
              <a:off x="6780320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C27572ED-69DD-4D9C-B806-CEA962B6ED26}"/>
                </a:ext>
              </a:extLst>
            </p:cNvPr>
            <p:cNvSpPr/>
            <p:nvPr/>
          </p:nvSpPr>
          <p:spPr>
            <a:xfrm>
              <a:off x="7143783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34151284-68A9-4F5D-A07C-93568DD371CE}"/>
                </a:ext>
              </a:extLst>
            </p:cNvPr>
            <p:cNvSpPr/>
            <p:nvPr/>
          </p:nvSpPr>
          <p:spPr>
            <a:xfrm>
              <a:off x="7498158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EE49EDCB-E1C9-4D66-BCA7-3E53AFBDA345}"/>
                </a:ext>
              </a:extLst>
            </p:cNvPr>
            <p:cNvSpPr/>
            <p:nvPr/>
          </p:nvSpPr>
          <p:spPr>
            <a:xfrm>
              <a:off x="7853710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5B3C9AB2-09C4-440E-95EA-E157B5FB856C}"/>
              </a:ext>
            </a:extLst>
          </p:cNvPr>
          <p:cNvSpPr/>
          <p:nvPr/>
        </p:nvSpPr>
        <p:spPr>
          <a:xfrm>
            <a:off x="9293455" y="3478105"/>
            <a:ext cx="1583593" cy="79226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Receiver</a:t>
            </a:r>
            <a:endParaRPr lang="pt-BR" dirty="0"/>
          </a:p>
        </p:txBody>
      </p:sp>
      <p:sp>
        <p:nvSpPr>
          <p:cNvPr id="36" name="Seta para a direita 21">
            <a:extLst>
              <a:ext uri="{FF2B5EF4-FFF2-40B4-BE49-F238E27FC236}">
                <a16:creationId xmlns:a16="http://schemas.microsoft.com/office/drawing/2014/main" id="{0A76F3AC-935B-4733-938B-09C0BEAFE9B0}"/>
              </a:ext>
            </a:extLst>
          </p:cNvPr>
          <p:cNvSpPr/>
          <p:nvPr/>
        </p:nvSpPr>
        <p:spPr>
          <a:xfrm>
            <a:off x="8589927" y="3562512"/>
            <a:ext cx="899950" cy="636284"/>
          </a:xfrm>
          <a:prstGeom prst="rightArrow">
            <a:avLst>
              <a:gd name="adj1" fmla="val 49962"/>
              <a:gd name="adj2" fmla="val 6415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D90418E0-8BE5-4D90-9D57-F6E5868FF880}"/>
              </a:ext>
            </a:extLst>
          </p:cNvPr>
          <p:cNvSpPr/>
          <p:nvPr/>
        </p:nvSpPr>
        <p:spPr>
          <a:xfrm>
            <a:off x="3778449" y="3096815"/>
            <a:ext cx="740590" cy="59134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DF0CC99D-86D1-487F-BB95-17B207688F2D}"/>
              </a:ext>
            </a:extLst>
          </p:cNvPr>
          <p:cNvCxnSpPr>
            <a:stCxn id="5" idx="7"/>
            <a:endCxn id="13" idx="1"/>
          </p:cNvCxnSpPr>
          <p:nvPr/>
        </p:nvCxnSpPr>
        <p:spPr>
          <a:xfrm flipV="1">
            <a:off x="4410582" y="2997029"/>
            <a:ext cx="976064" cy="1863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00B615AE-7960-4479-8696-B69C25212DF3}"/>
              </a:ext>
            </a:extLst>
          </p:cNvPr>
          <p:cNvCxnSpPr>
            <a:cxnSpLocks/>
            <a:stCxn id="5" idx="5"/>
            <a:endCxn id="27" idx="1"/>
          </p:cNvCxnSpPr>
          <p:nvPr/>
        </p:nvCxnSpPr>
        <p:spPr>
          <a:xfrm>
            <a:off x="4410582" y="3601559"/>
            <a:ext cx="977140" cy="1663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97857561-5B9A-4E63-950B-5A4D0C6CE952}"/>
              </a:ext>
            </a:extLst>
          </p:cNvPr>
          <p:cNvSpPr txBox="1"/>
          <p:nvPr/>
        </p:nvSpPr>
        <p:spPr>
          <a:xfrm>
            <a:off x="4682422" y="2843125"/>
            <a:ext cx="316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12A35DF6-52AE-4B27-A419-EFAE463A66EE}"/>
              </a:ext>
            </a:extLst>
          </p:cNvPr>
          <p:cNvSpPr txBox="1"/>
          <p:nvPr/>
        </p:nvSpPr>
        <p:spPr>
          <a:xfrm>
            <a:off x="4695266" y="3428997"/>
            <a:ext cx="316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9" name="Seta para a direita 21">
            <a:extLst>
              <a:ext uri="{FF2B5EF4-FFF2-40B4-BE49-F238E27FC236}">
                <a16:creationId xmlns:a16="http://schemas.microsoft.com/office/drawing/2014/main" id="{FCF497BE-C28A-47EC-8878-7D8A5BCD514D}"/>
              </a:ext>
            </a:extLst>
          </p:cNvPr>
          <p:cNvSpPr/>
          <p:nvPr/>
        </p:nvSpPr>
        <p:spPr>
          <a:xfrm>
            <a:off x="2790861" y="3478104"/>
            <a:ext cx="880042" cy="523219"/>
          </a:xfrm>
          <a:prstGeom prst="rightArrow">
            <a:avLst>
              <a:gd name="adj1" fmla="val 43301"/>
              <a:gd name="adj2" fmla="val 31898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0" name="Seta para a direita 21">
            <a:extLst>
              <a:ext uri="{FF2B5EF4-FFF2-40B4-BE49-F238E27FC236}">
                <a16:creationId xmlns:a16="http://schemas.microsoft.com/office/drawing/2014/main" id="{54F74382-4F85-4FB5-9ADD-30F36B34C79F}"/>
              </a:ext>
            </a:extLst>
          </p:cNvPr>
          <p:cNvSpPr/>
          <p:nvPr/>
        </p:nvSpPr>
        <p:spPr>
          <a:xfrm>
            <a:off x="2790861" y="2935801"/>
            <a:ext cx="880042" cy="523219"/>
          </a:xfrm>
          <a:prstGeom prst="rightArrow">
            <a:avLst>
              <a:gd name="adj1" fmla="val 43301"/>
              <a:gd name="adj2" fmla="val 31898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DC3E4016-0BEA-431A-AF7F-B41CFB7129DB}"/>
              </a:ext>
            </a:extLst>
          </p:cNvPr>
          <p:cNvSpPr txBox="1"/>
          <p:nvPr/>
        </p:nvSpPr>
        <p:spPr>
          <a:xfrm>
            <a:off x="2463496" y="2949159"/>
            <a:ext cx="316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9843E354-8543-401B-9A8B-6DCC9EE398F1}"/>
              </a:ext>
            </a:extLst>
          </p:cNvPr>
          <p:cNvSpPr txBox="1"/>
          <p:nvPr/>
        </p:nvSpPr>
        <p:spPr>
          <a:xfrm>
            <a:off x="2479318" y="3428997"/>
            <a:ext cx="316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5715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 animBg="1"/>
      <p:bldP spid="36" grpId="0" animBg="1"/>
      <p:bldP spid="39" grpId="0" animBg="1"/>
      <p:bldP spid="40" grpId="0" animBg="1"/>
      <p:bldP spid="41" grpId="0"/>
      <p:bldP spid="4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" y="1895447"/>
            <a:ext cx="12192000" cy="37775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B5A389-EBB1-2449-851C-27AF91F4E8E6}" type="datetime1">
              <a:rPr lang="en-US" smtClean="0"/>
              <a:t>6/19/2019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11" name="Retângulo 10"/>
          <p:cNvSpPr/>
          <p:nvPr/>
        </p:nvSpPr>
        <p:spPr>
          <a:xfrm>
            <a:off x="2922159" y="180602"/>
            <a:ext cx="8404991" cy="1565206"/>
          </a:xfrm>
          <a:prstGeom prst="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A mensagem é enviada para um Exchange </a:t>
            </a:r>
            <a:r>
              <a:rPr lang="pt-BR" sz="2400" dirty="0" err="1"/>
              <a:t>headers</a:t>
            </a:r>
            <a:r>
              <a:rPr lang="pt-BR" sz="2400" dirty="0"/>
              <a:t> e a mensagem é roteada de acordo com a relação do </a:t>
            </a:r>
            <a:r>
              <a:rPr lang="pt-BR" sz="2400" dirty="0" err="1"/>
              <a:t>dictionary</a:t>
            </a:r>
            <a:r>
              <a:rPr lang="pt-BR" sz="2400" dirty="0"/>
              <a:t> enviado no </a:t>
            </a:r>
            <a:r>
              <a:rPr lang="pt-BR" sz="2400" dirty="0" err="1"/>
              <a:t>headers</a:t>
            </a:r>
            <a:r>
              <a:rPr lang="pt-BR" sz="2400" dirty="0"/>
              <a:t> e a configuração dos pares de chave e valor existente no </a:t>
            </a:r>
            <a:r>
              <a:rPr lang="pt-BR" sz="2400" dirty="0" err="1"/>
              <a:t>binding</a:t>
            </a:r>
            <a:endParaRPr lang="pt-BR" sz="2400" dirty="0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864851" y="330241"/>
            <a:ext cx="4824889" cy="55422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3200" b="0" dirty="0" err="1">
                <a:solidFill>
                  <a:schemeClr val="bg1"/>
                </a:solidFill>
              </a:rPr>
              <a:t>Headers</a:t>
            </a:r>
            <a:endParaRPr lang="es-ES_tradnl" sz="3200" b="0" dirty="0">
              <a:solidFill>
                <a:schemeClr val="bg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948B1EE5-5FFB-400C-A992-5F7AA856B672}"/>
              </a:ext>
            </a:extLst>
          </p:cNvPr>
          <p:cNvSpPr/>
          <p:nvPr/>
        </p:nvSpPr>
        <p:spPr>
          <a:xfrm>
            <a:off x="614776" y="2422088"/>
            <a:ext cx="1583593" cy="2013824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Sender</a:t>
            </a:r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2962313A-FF5F-40B8-AA24-45FB94DFB97E}"/>
              </a:ext>
            </a:extLst>
          </p:cNvPr>
          <p:cNvSpPr/>
          <p:nvPr/>
        </p:nvSpPr>
        <p:spPr>
          <a:xfrm>
            <a:off x="9293455" y="2490078"/>
            <a:ext cx="1583593" cy="79226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Receiver</a:t>
            </a:r>
            <a:endParaRPr lang="pt-BR" dirty="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4C5BE80D-0715-4044-908D-88BD9FF261E4}"/>
              </a:ext>
            </a:extLst>
          </p:cNvPr>
          <p:cNvSpPr/>
          <p:nvPr/>
        </p:nvSpPr>
        <p:spPr>
          <a:xfrm>
            <a:off x="3059745" y="2114615"/>
            <a:ext cx="5530182" cy="303245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err="1"/>
              <a:t>Message</a:t>
            </a:r>
            <a:r>
              <a:rPr lang="pt-BR" dirty="0"/>
              <a:t> Broker</a:t>
            </a:r>
          </a:p>
        </p:txBody>
      </p:sp>
      <p:sp>
        <p:nvSpPr>
          <p:cNvPr id="18" name="Seta para a direita 21">
            <a:extLst>
              <a:ext uri="{FF2B5EF4-FFF2-40B4-BE49-F238E27FC236}">
                <a16:creationId xmlns:a16="http://schemas.microsoft.com/office/drawing/2014/main" id="{D23ADD18-30AE-45BA-84DB-DCF01DED898B}"/>
              </a:ext>
            </a:extLst>
          </p:cNvPr>
          <p:cNvSpPr/>
          <p:nvPr/>
        </p:nvSpPr>
        <p:spPr>
          <a:xfrm>
            <a:off x="8403647" y="2614241"/>
            <a:ext cx="899950" cy="636284"/>
          </a:xfrm>
          <a:prstGeom prst="rightArrow">
            <a:avLst>
              <a:gd name="adj1" fmla="val 49962"/>
              <a:gd name="adj2" fmla="val 6415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892649A-26F7-4517-A078-057AC0FF3B53}"/>
              </a:ext>
            </a:extLst>
          </p:cNvPr>
          <p:cNvGrpSpPr/>
          <p:nvPr/>
        </p:nvGrpSpPr>
        <p:grpSpPr>
          <a:xfrm>
            <a:off x="5386646" y="2817029"/>
            <a:ext cx="2878132" cy="360000"/>
            <a:chOff x="5386646" y="2817029"/>
            <a:chExt cx="2878132" cy="360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B8174161-ACCA-4A77-B01F-E63678042EB6}"/>
                </a:ext>
              </a:extLst>
            </p:cNvPr>
            <p:cNvSpPr/>
            <p:nvPr/>
          </p:nvSpPr>
          <p:spPr>
            <a:xfrm>
              <a:off x="5386646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CE203A0C-9BE1-4941-BE63-BE4AA8390057}"/>
                </a:ext>
              </a:extLst>
            </p:cNvPr>
            <p:cNvSpPr/>
            <p:nvPr/>
          </p:nvSpPr>
          <p:spPr>
            <a:xfrm>
              <a:off x="5757793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70ADF86F-371F-483E-A7AE-54CF410F7DEA}"/>
                </a:ext>
              </a:extLst>
            </p:cNvPr>
            <p:cNvSpPr/>
            <p:nvPr/>
          </p:nvSpPr>
          <p:spPr>
            <a:xfrm>
              <a:off x="6119662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BAC23F5D-3AF2-493E-8B28-9BB2B3CC7C09}"/>
                </a:ext>
              </a:extLst>
            </p:cNvPr>
            <p:cNvSpPr/>
            <p:nvPr/>
          </p:nvSpPr>
          <p:spPr>
            <a:xfrm>
              <a:off x="6482733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79C34EB5-A4C7-49DE-B8CE-E80DF5016EFF}"/>
                </a:ext>
              </a:extLst>
            </p:cNvPr>
            <p:cNvSpPr/>
            <p:nvPr/>
          </p:nvSpPr>
          <p:spPr>
            <a:xfrm>
              <a:off x="6808691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34BF5331-EB0F-4311-81DD-5E04EB0FA46D}"/>
                </a:ext>
              </a:extLst>
            </p:cNvPr>
            <p:cNvSpPr/>
            <p:nvPr/>
          </p:nvSpPr>
          <p:spPr>
            <a:xfrm>
              <a:off x="7179839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85DBBBE4-F75D-4843-95CD-384C532B80EB}"/>
                </a:ext>
              </a:extLst>
            </p:cNvPr>
            <p:cNvSpPr/>
            <p:nvPr/>
          </p:nvSpPr>
          <p:spPr>
            <a:xfrm>
              <a:off x="7541707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8CE9525F-3D6E-4877-A733-FF9B3671BF86}"/>
                </a:ext>
              </a:extLst>
            </p:cNvPr>
            <p:cNvSpPr/>
            <p:nvPr/>
          </p:nvSpPr>
          <p:spPr>
            <a:xfrm>
              <a:off x="7904778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BEA4194-3D48-4A38-AF03-4A3D4E3AE9D0}"/>
              </a:ext>
            </a:extLst>
          </p:cNvPr>
          <p:cNvGrpSpPr/>
          <p:nvPr/>
        </p:nvGrpSpPr>
        <p:grpSpPr>
          <a:xfrm>
            <a:off x="5429739" y="4188015"/>
            <a:ext cx="2825988" cy="360000"/>
            <a:chOff x="5387722" y="3587942"/>
            <a:chExt cx="2825988" cy="360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C20E16CE-2F0D-4162-BF53-5705A7EECEC3}"/>
                </a:ext>
              </a:extLst>
            </p:cNvPr>
            <p:cNvSpPr/>
            <p:nvPr/>
          </p:nvSpPr>
          <p:spPr>
            <a:xfrm>
              <a:off x="5387722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CE962682-BDFC-47E1-8ED5-4DC22C8375A0}"/>
                </a:ext>
              </a:extLst>
            </p:cNvPr>
            <p:cNvSpPr/>
            <p:nvPr/>
          </p:nvSpPr>
          <p:spPr>
            <a:xfrm>
              <a:off x="5751184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B8A5B3D7-A4C1-475D-87CC-F6FD16FB1535}"/>
                </a:ext>
              </a:extLst>
            </p:cNvPr>
            <p:cNvSpPr/>
            <p:nvPr/>
          </p:nvSpPr>
          <p:spPr>
            <a:xfrm>
              <a:off x="6105559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452C4B9C-8F53-4CE8-938D-68051620EA73}"/>
                </a:ext>
              </a:extLst>
            </p:cNvPr>
            <p:cNvSpPr/>
            <p:nvPr/>
          </p:nvSpPr>
          <p:spPr>
            <a:xfrm>
              <a:off x="6461114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B7DB5C45-0F62-4124-8CA1-CB3193159275}"/>
                </a:ext>
              </a:extLst>
            </p:cNvPr>
            <p:cNvSpPr/>
            <p:nvPr/>
          </p:nvSpPr>
          <p:spPr>
            <a:xfrm>
              <a:off x="6780320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C27572ED-69DD-4D9C-B806-CEA962B6ED26}"/>
                </a:ext>
              </a:extLst>
            </p:cNvPr>
            <p:cNvSpPr/>
            <p:nvPr/>
          </p:nvSpPr>
          <p:spPr>
            <a:xfrm>
              <a:off x="7143783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34151284-68A9-4F5D-A07C-93568DD371CE}"/>
                </a:ext>
              </a:extLst>
            </p:cNvPr>
            <p:cNvSpPr/>
            <p:nvPr/>
          </p:nvSpPr>
          <p:spPr>
            <a:xfrm>
              <a:off x="7498158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EE49EDCB-E1C9-4D66-BCA7-3E53AFBDA345}"/>
                </a:ext>
              </a:extLst>
            </p:cNvPr>
            <p:cNvSpPr/>
            <p:nvPr/>
          </p:nvSpPr>
          <p:spPr>
            <a:xfrm>
              <a:off x="7853710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5B3C9AB2-09C4-440E-95EA-E157B5FB856C}"/>
              </a:ext>
            </a:extLst>
          </p:cNvPr>
          <p:cNvSpPr/>
          <p:nvPr/>
        </p:nvSpPr>
        <p:spPr>
          <a:xfrm>
            <a:off x="9350673" y="4008757"/>
            <a:ext cx="1583593" cy="79226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Receiver</a:t>
            </a:r>
            <a:endParaRPr lang="pt-BR" dirty="0"/>
          </a:p>
        </p:txBody>
      </p:sp>
      <p:sp>
        <p:nvSpPr>
          <p:cNvPr id="36" name="Seta para a direita 21">
            <a:extLst>
              <a:ext uri="{FF2B5EF4-FFF2-40B4-BE49-F238E27FC236}">
                <a16:creationId xmlns:a16="http://schemas.microsoft.com/office/drawing/2014/main" id="{0A76F3AC-935B-4733-938B-09C0BEAFE9B0}"/>
              </a:ext>
            </a:extLst>
          </p:cNvPr>
          <p:cNvSpPr/>
          <p:nvPr/>
        </p:nvSpPr>
        <p:spPr>
          <a:xfrm>
            <a:off x="8368984" y="4049873"/>
            <a:ext cx="899950" cy="636284"/>
          </a:xfrm>
          <a:prstGeom prst="rightArrow">
            <a:avLst>
              <a:gd name="adj1" fmla="val 49962"/>
              <a:gd name="adj2" fmla="val 6415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D90418E0-8BE5-4D90-9D57-F6E5868FF880}"/>
              </a:ext>
            </a:extLst>
          </p:cNvPr>
          <p:cNvSpPr/>
          <p:nvPr/>
        </p:nvSpPr>
        <p:spPr>
          <a:xfrm>
            <a:off x="3534896" y="2954885"/>
            <a:ext cx="872695" cy="11943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DF0CC99D-86D1-487F-BB95-17B207688F2D}"/>
              </a:ext>
            </a:extLst>
          </p:cNvPr>
          <p:cNvCxnSpPr>
            <a:cxnSpLocks/>
            <a:stCxn id="5" idx="7"/>
            <a:endCxn id="13" idx="1"/>
          </p:cNvCxnSpPr>
          <p:nvPr/>
        </p:nvCxnSpPr>
        <p:spPr>
          <a:xfrm flipV="1">
            <a:off x="4279788" y="2997029"/>
            <a:ext cx="1106858" cy="1327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00B615AE-7960-4479-8696-B69C25212DF3}"/>
              </a:ext>
            </a:extLst>
          </p:cNvPr>
          <p:cNvCxnSpPr>
            <a:cxnSpLocks/>
            <a:stCxn id="5" idx="5"/>
            <a:endCxn id="27" idx="1"/>
          </p:cNvCxnSpPr>
          <p:nvPr/>
        </p:nvCxnSpPr>
        <p:spPr>
          <a:xfrm>
            <a:off x="4279788" y="3974289"/>
            <a:ext cx="1149951" cy="3937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Seta para a direita 21">
            <a:extLst>
              <a:ext uri="{FF2B5EF4-FFF2-40B4-BE49-F238E27FC236}">
                <a16:creationId xmlns:a16="http://schemas.microsoft.com/office/drawing/2014/main" id="{FCF497BE-C28A-47EC-8878-7D8A5BCD514D}"/>
              </a:ext>
            </a:extLst>
          </p:cNvPr>
          <p:cNvSpPr/>
          <p:nvPr/>
        </p:nvSpPr>
        <p:spPr>
          <a:xfrm>
            <a:off x="2192507" y="3394048"/>
            <a:ext cx="1392964" cy="1292109"/>
          </a:xfrm>
          <a:prstGeom prst="rightArrow">
            <a:avLst>
              <a:gd name="adj1" fmla="val 43301"/>
              <a:gd name="adj2" fmla="val 31898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B=2</a:t>
            </a:r>
          </a:p>
          <a:p>
            <a:pPr algn="ctr"/>
            <a:r>
              <a:rPr lang="pt-BR" b="1" dirty="0">
                <a:solidFill>
                  <a:schemeClr val="bg1"/>
                </a:solidFill>
              </a:rPr>
              <a:t>C=3</a:t>
            </a:r>
          </a:p>
        </p:txBody>
      </p:sp>
      <p:sp>
        <p:nvSpPr>
          <p:cNvPr id="40" name="Seta para a direita 21">
            <a:extLst>
              <a:ext uri="{FF2B5EF4-FFF2-40B4-BE49-F238E27FC236}">
                <a16:creationId xmlns:a16="http://schemas.microsoft.com/office/drawing/2014/main" id="{54F74382-4F85-4FB5-9ADD-30F36B34C79F}"/>
              </a:ext>
            </a:extLst>
          </p:cNvPr>
          <p:cNvSpPr/>
          <p:nvPr/>
        </p:nvSpPr>
        <p:spPr>
          <a:xfrm>
            <a:off x="2173154" y="2184971"/>
            <a:ext cx="1392964" cy="1293133"/>
          </a:xfrm>
          <a:prstGeom prst="rightArrow">
            <a:avLst>
              <a:gd name="adj1" fmla="val 43301"/>
              <a:gd name="adj2" fmla="val 31898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A=1</a:t>
            </a:r>
          </a:p>
          <a:p>
            <a:pPr algn="ctr"/>
            <a:r>
              <a:rPr lang="pt-BR" b="1" dirty="0">
                <a:solidFill>
                  <a:schemeClr val="tx1"/>
                </a:solidFill>
              </a:rPr>
              <a:t>B=2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AACEA0FB-60B2-440B-9C59-6BE77FBA5D81}"/>
              </a:ext>
            </a:extLst>
          </p:cNvPr>
          <p:cNvSpPr txBox="1"/>
          <p:nvPr/>
        </p:nvSpPr>
        <p:spPr>
          <a:xfrm>
            <a:off x="4492943" y="2470718"/>
            <a:ext cx="7236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any</a:t>
            </a:r>
            <a:endParaRPr lang="pt-BR" dirty="0"/>
          </a:p>
          <a:p>
            <a:r>
              <a:rPr lang="pt-BR" dirty="0"/>
              <a:t>A=1</a:t>
            </a:r>
          </a:p>
          <a:p>
            <a:r>
              <a:rPr lang="pt-BR" dirty="0"/>
              <a:t>B=3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8FF1891-68BE-4686-AED8-E1C6BECEEFA7}"/>
              </a:ext>
            </a:extLst>
          </p:cNvPr>
          <p:cNvSpPr txBox="1"/>
          <p:nvPr/>
        </p:nvSpPr>
        <p:spPr>
          <a:xfrm>
            <a:off x="4644400" y="3901684"/>
            <a:ext cx="723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A=1</a:t>
            </a:r>
          </a:p>
          <a:p>
            <a:r>
              <a:rPr lang="pt-BR" dirty="0"/>
              <a:t>B=2</a:t>
            </a:r>
          </a:p>
        </p:txBody>
      </p:sp>
    </p:spTree>
    <p:extLst>
      <p:ext uri="{BB962C8B-B14F-4D97-AF65-F5344CB8AC3E}">
        <p14:creationId xmlns:p14="http://schemas.microsoft.com/office/powerpoint/2010/main" val="342481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 animBg="1"/>
      <p:bldP spid="36" grpId="0" animBg="1"/>
      <p:bldP spid="39" grpId="0" animBg="1"/>
      <p:bldP spid="40" grpId="0" animBg="1"/>
      <p:bldP spid="44" grpId="0"/>
      <p:bldP spid="4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" y="1895447"/>
            <a:ext cx="12192000" cy="37775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B5A389-EBB1-2449-851C-27AF91F4E8E6}" type="datetime1">
              <a:rPr lang="en-US" smtClean="0"/>
              <a:t>6/19/2019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11" name="Retângulo 10"/>
          <p:cNvSpPr/>
          <p:nvPr/>
        </p:nvSpPr>
        <p:spPr>
          <a:xfrm>
            <a:off x="3956180" y="180602"/>
            <a:ext cx="7370970" cy="1565206"/>
          </a:xfrm>
          <a:prstGeom prst="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Segue o padrão RPC porem com mais de uma resposta, pode utilizar </a:t>
            </a:r>
            <a:r>
              <a:rPr lang="pt-BR" sz="2400" dirty="0" err="1"/>
              <a:t>exchanges</a:t>
            </a:r>
            <a:r>
              <a:rPr lang="pt-BR" sz="2400" dirty="0"/>
              <a:t> </a:t>
            </a:r>
            <a:r>
              <a:rPr lang="pt-BR" sz="2400" dirty="0" err="1"/>
              <a:t>Topic</a:t>
            </a:r>
            <a:r>
              <a:rPr lang="pt-BR" sz="2400" dirty="0"/>
              <a:t>, </a:t>
            </a:r>
            <a:r>
              <a:rPr lang="pt-BR" sz="2400" dirty="0" err="1"/>
              <a:t>Headers</a:t>
            </a:r>
            <a:r>
              <a:rPr lang="pt-BR" sz="2400" dirty="0"/>
              <a:t> ou </a:t>
            </a:r>
            <a:r>
              <a:rPr lang="pt-BR" sz="2400" dirty="0" err="1"/>
              <a:t>Fan-out</a:t>
            </a:r>
            <a:endParaRPr lang="pt-BR" sz="2400" dirty="0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864851" y="330241"/>
            <a:ext cx="4824889" cy="55422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3200" b="0" dirty="0" err="1">
                <a:solidFill>
                  <a:schemeClr val="bg1"/>
                </a:solidFill>
              </a:rPr>
              <a:t>Scatter</a:t>
            </a:r>
            <a:r>
              <a:rPr lang="pt-BR" sz="3200" b="0" dirty="0">
                <a:solidFill>
                  <a:schemeClr val="bg1"/>
                </a:solidFill>
              </a:rPr>
              <a:t> </a:t>
            </a:r>
            <a:r>
              <a:rPr lang="pt-BR" sz="3200" b="0" dirty="0" err="1">
                <a:solidFill>
                  <a:schemeClr val="bg1"/>
                </a:solidFill>
              </a:rPr>
              <a:t>Gather</a:t>
            </a:r>
            <a:endParaRPr lang="es-ES_tradnl" sz="3200" b="0" dirty="0">
              <a:solidFill>
                <a:schemeClr val="bg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948B1EE5-5FFB-400C-A992-5F7AA856B672}"/>
              </a:ext>
            </a:extLst>
          </p:cNvPr>
          <p:cNvSpPr/>
          <p:nvPr/>
        </p:nvSpPr>
        <p:spPr>
          <a:xfrm>
            <a:off x="614776" y="2114615"/>
            <a:ext cx="1583593" cy="303245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Sender</a:t>
            </a:r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2962313A-FF5F-40B8-AA24-45FB94DFB97E}"/>
              </a:ext>
            </a:extLst>
          </p:cNvPr>
          <p:cNvSpPr/>
          <p:nvPr/>
        </p:nvSpPr>
        <p:spPr>
          <a:xfrm>
            <a:off x="9293455" y="2490078"/>
            <a:ext cx="1583593" cy="79226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Receiver</a:t>
            </a:r>
            <a:endParaRPr lang="pt-BR" dirty="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4C5BE80D-0715-4044-908D-88BD9FF261E4}"/>
              </a:ext>
            </a:extLst>
          </p:cNvPr>
          <p:cNvSpPr/>
          <p:nvPr/>
        </p:nvSpPr>
        <p:spPr>
          <a:xfrm>
            <a:off x="3059745" y="2114615"/>
            <a:ext cx="5530182" cy="303245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err="1"/>
              <a:t>Message</a:t>
            </a:r>
            <a:r>
              <a:rPr lang="pt-BR" dirty="0"/>
              <a:t> Broker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892649A-26F7-4517-A078-057AC0FF3B53}"/>
              </a:ext>
            </a:extLst>
          </p:cNvPr>
          <p:cNvGrpSpPr/>
          <p:nvPr/>
        </p:nvGrpSpPr>
        <p:grpSpPr>
          <a:xfrm>
            <a:off x="5386646" y="2817029"/>
            <a:ext cx="2878132" cy="360000"/>
            <a:chOff x="5386646" y="2817029"/>
            <a:chExt cx="2878132" cy="360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B8174161-ACCA-4A77-B01F-E63678042EB6}"/>
                </a:ext>
              </a:extLst>
            </p:cNvPr>
            <p:cNvSpPr/>
            <p:nvPr/>
          </p:nvSpPr>
          <p:spPr>
            <a:xfrm>
              <a:off x="5386646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CE203A0C-9BE1-4941-BE63-BE4AA8390057}"/>
                </a:ext>
              </a:extLst>
            </p:cNvPr>
            <p:cNvSpPr/>
            <p:nvPr/>
          </p:nvSpPr>
          <p:spPr>
            <a:xfrm>
              <a:off x="5757793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70ADF86F-371F-483E-A7AE-54CF410F7DEA}"/>
                </a:ext>
              </a:extLst>
            </p:cNvPr>
            <p:cNvSpPr/>
            <p:nvPr/>
          </p:nvSpPr>
          <p:spPr>
            <a:xfrm>
              <a:off x="6119662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BAC23F5D-3AF2-493E-8B28-9BB2B3CC7C09}"/>
                </a:ext>
              </a:extLst>
            </p:cNvPr>
            <p:cNvSpPr/>
            <p:nvPr/>
          </p:nvSpPr>
          <p:spPr>
            <a:xfrm>
              <a:off x="6482733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79C34EB5-A4C7-49DE-B8CE-E80DF5016EFF}"/>
                </a:ext>
              </a:extLst>
            </p:cNvPr>
            <p:cNvSpPr/>
            <p:nvPr/>
          </p:nvSpPr>
          <p:spPr>
            <a:xfrm>
              <a:off x="6808691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34BF5331-EB0F-4311-81DD-5E04EB0FA46D}"/>
                </a:ext>
              </a:extLst>
            </p:cNvPr>
            <p:cNvSpPr/>
            <p:nvPr/>
          </p:nvSpPr>
          <p:spPr>
            <a:xfrm>
              <a:off x="7179839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85DBBBE4-F75D-4843-95CD-384C532B80EB}"/>
                </a:ext>
              </a:extLst>
            </p:cNvPr>
            <p:cNvSpPr/>
            <p:nvPr/>
          </p:nvSpPr>
          <p:spPr>
            <a:xfrm>
              <a:off x="7541707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8CE9525F-3D6E-4877-A733-FF9B3671BF86}"/>
                </a:ext>
              </a:extLst>
            </p:cNvPr>
            <p:cNvSpPr/>
            <p:nvPr/>
          </p:nvSpPr>
          <p:spPr>
            <a:xfrm>
              <a:off x="7904778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BEA4194-3D48-4A38-AF03-4A3D4E3AE9D0}"/>
              </a:ext>
            </a:extLst>
          </p:cNvPr>
          <p:cNvGrpSpPr/>
          <p:nvPr/>
        </p:nvGrpSpPr>
        <p:grpSpPr>
          <a:xfrm>
            <a:off x="5395697" y="3349700"/>
            <a:ext cx="2825988" cy="360000"/>
            <a:chOff x="5387722" y="3587942"/>
            <a:chExt cx="2825988" cy="360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C20E16CE-2F0D-4162-BF53-5705A7EECEC3}"/>
                </a:ext>
              </a:extLst>
            </p:cNvPr>
            <p:cNvSpPr/>
            <p:nvPr/>
          </p:nvSpPr>
          <p:spPr>
            <a:xfrm>
              <a:off x="5387722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CE962682-BDFC-47E1-8ED5-4DC22C8375A0}"/>
                </a:ext>
              </a:extLst>
            </p:cNvPr>
            <p:cNvSpPr/>
            <p:nvPr/>
          </p:nvSpPr>
          <p:spPr>
            <a:xfrm>
              <a:off x="5751184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B8A5B3D7-A4C1-475D-87CC-F6FD16FB1535}"/>
                </a:ext>
              </a:extLst>
            </p:cNvPr>
            <p:cNvSpPr/>
            <p:nvPr/>
          </p:nvSpPr>
          <p:spPr>
            <a:xfrm>
              <a:off x="6105559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452C4B9C-8F53-4CE8-938D-68051620EA73}"/>
                </a:ext>
              </a:extLst>
            </p:cNvPr>
            <p:cNvSpPr/>
            <p:nvPr/>
          </p:nvSpPr>
          <p:spPr>
            <a:xfrm>
              <a:off x="6461114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B7DB5C45-0F62-4124-8CA1-CB3193159275}"/>
                </a:ext>
              </a:extLst>
            </p:cNvPr>
            <p:cNvSpPr/>
            <p:nvPr/>
          </p:nvSpPr>
          <p:spPr>
            <a:xfrm>
              <a:off x="6780320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C27572ED-69DD-4D9C-B806-CEA962B6ED26}"/>
                </a:ext>
              </a:extLst>
            </p:cNvPr>
            <p:cNvSpPr/>
            <p:nvPr/>
          </p:nvSpPr>
          <p:spPr>
            <a:xfrm>
              <a:off x="7143783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34151284-68A9-4F5D-A07C-93568DD371CE}"/>
                </a:ext>
              </a:extLst>
            </p:cNvPr>
            <p:cNvSpPr/>
            <p:nvPr/>
          </p:nvSpPr>
          <p:spPr>
            <a:xfrm>
              <a:off x="7498158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EE49EDCB-E1C9-4D66-BCA7-3E53AFBDA345}"/>
                </a:ext>
              </a:extLst>
            </p:cNvPr>
            <p:cNvSpPr/>
            <p:nvPr/>
          </p:nvSpPr>
          <p:spPr>
            <a:xfrm>
              <a:off x="7853710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5B3C9AB2-09C4-440E-95EA-E157B5FB856C}"/>
              </a:ext>
            </a:extLst>
          </p:cNvPr>
          <p:cNvSpPr/>
          <p:nvPr/>
        </p:nvSpPr>
        <p:spPr>
          <a:xfrm>
            <a:off x="9399894" y="3429000"/>
            <a:ext cx="1583593" cy="79226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Receiver</a:t>
            </a:r>
            <a:endParaRPr lang="pt-BR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D90418E0-8BE5-4D90-9D57-F6E5868FF880}"/>
              </a:ext>
            </a:extLst>
          </p:cNvPr>
          <p:cNvSpPr/>
          <p:nvPr/>
        </p:nvSpPr>
        <p:spPr>
          <a:xfrm>
            <a:off x="3776100" y="2865409"/>
            <a:ext cx="872695" cy="77023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DF0CC99D-86D1-487F-BB95-17B207688F2D}"/>
              </a:ext>
            </a:extLst>
          </p:cNvPr>
          <p:cNvCxnSpPr>
            <a:cxnSpLocks/>
            <a:stCxn id="5" idx="7"/>
            <a:endCxn id="13" idx="1"/>
          </p:cNvCxnSpPr>
          <p:nvPr/>
        </p:nvCxnSpPr>
        <p:spPr>
          <a:xfrm>
            <a:off x="4520992" y="2978207"/>
            <a:ext cx="865654" cy="188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00B615AE-7960-4479-8696-B69C25212DF3}"/>
              </a:ext>
            </a:extLst>
          </p:cNvPr>
          <p:cNvCxnSpPr>
            <a:cxnSpLocks/>
            <a:stCxn id="5" idx="5"/>
            <a:endCxn id="27" idx="1"/>
          </p:cNvCxnSpPr>
          <p:nvPr/>
        </p:nvCxnSpPr>
        <p:spPr>
          <a:xfrm>
            <a:off x="4520992" y="3522843"/>
            <a:ext cx="874705" cy="68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Seta para a direita 21">
            <a:extLst>
              <a:ext uri="{FF2B5EF4-FFF2-40B4-BE49-F238E27FC236}">
                <a16:creationId xmlns:a16="http://schemas.microsoft.com/office/drawing/2014/main" id="{54F74382-4F85-4FB5-9ADD-30F36B34C79F}"/>
              </a:ext>
            </a:extLst>
          </p:cNvPr>
          <p:cNvSpPr/>
          <p:nvPr/>
        </p:nvSpPr>
        <p:spPr>
          <a:xfrm rot="613532">
            <a:off x="2229100" y="2522952"/>
            <a:ext cx="1392964" cy="770232"/>
          </a:xfrm>
          <a:prstGeom prst="rightArrow">
            <a:avLst>
              <a:gd name="adj1" fmla="val 43301"/>
              <a:gd name="adj2" fmla="val 31898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tx1"/>
              </a:solidFill>
            </a:endParaRPr>
          </a:p>
        </p:txBody>
      </p: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8FD7B1B7-A568-44E3-813E-FC3486C4A724}"/>
              </a:ext>
            </a:extLst>
          </p:cNvPr>
          <p:cNvGrpSpPr/>
          <p:nvPr/>
        </p:nvGrpSpPr>
        <p:grpSpPr>
          <a:xfrm>
            <a:off x="5400018" y="4338383"/>
            <a:ext cx="2825988" cy="360000"/>
            <a:chOff x="5387722" y="3587942"/>
            <a:chExt cx="2825988" cy="360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FD4C8074-B212-4FB5-848B-6310BF7CBD89}"/>
                </a:ext>
              </a:extLst>
            </p:cNvPr>
            <p:cNvSpPr/>
            <p:nvPr/>
          </p:nvSpPr>
          <p:spPr>
            <a:xfrm>
              <a:off x="5387722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Retângulo 47">
              <a:extLst>
                <a:ext uri="{FF2B5EF4-FFF2-40B4-BE49-F238E27FC236}">
                  <a16:creationId xmlns:a16="http://schemas.microsoft.com/office/drawing/2014/main" id="{020C0BA2-985F-4631-80E0-87464ACD13CA}"/>
                </a:ext>
              </a:extLst>
            </p:cNvPr>
            <p:cNvSpPr/>
            <p:nvPr/>
          </p:nvSpPr>
          <p:spPr>
            <a:xfrm>
              <a:off x="5751184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B14090F6-2D4D-4FDA-B888-9B4ABF70BF16}"/>
                </a:ext>
              </a:extLst>
            </p:cNvPr>
            <p:cNvSpPr/>
            <p:nvPr/>
          </p:nvSpPr>
          <p:spPr>
            <a:xfrm>
              <a:off x="6105559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DC4CE08C-BE02-47CC-91CC-C84FCDCB9225}"/>
                </a:ext>
              </a:extLst>
            </p:cNvPr>
            <p:cNvSpPr/>
            <p:nvPr/>
          </p:nvSpPr>
          <p:spPr>
            <a:xfrm>
              <a:off x="6461114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Retângulo 50">
              <a:extLst>
                <a:ext uri="{FF2B5EF4-FFF2-40B4-BE49-F238E27FC236}">
                  <a16:creationId xmlns:a16="http://schemas.microsoft.com/office/drawing/2014/main" id="{16A3E9F2-812B-40C6-84C2-1C9227B80B66}"/>
                </a:ext>
              </a:extLst>
            </p:cNvPr>
            <p:cNvSpPr/>
            <p:nvPr/>
          </p:nvSpPr>
          <p:spPr>
            <a:xfrm>
              <a:off x="6780320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CBC4F0C5-537B-4D0E-8532-2C1374B16424}"/>
                </a:ext>
              </a:extLst>
            </p:cNvPr>
            <p:cNvSpPr/>
            <p:nvPr/>
          </p:nvSpPr>
          <p:spPr>
            <a:xfrm>
              <a:off x="7143783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29442020-3897-4997-B0B9-0E25B25F2F7F}"/>
                </a:ext>
              </a:extLst>
            </p:cNvPr>
            <p:cNvSpPr/>
            <p:nvPr/>
          </p:nvSpPr>
          <p:spPr>
            <a:xfrm>
              <a:off x="7498158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6573A176-F04B-49AF-9B1E-F1CA35FA085E}"/>
                </a:ext>
              </a:extLst>
            </p:cNvPr>
            <p:cNvSpPr/>
            <p:nvPr/>
          </p:nvSpPr>
          <p:spPr>
            <a:xfrm>
              <a:off x="7853710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56" name="Conector de Seta Reta 55">
            <a:extLst>
              <a:ext uri="{FF2B5EF4-FFF2-40B4-BE49-F238E27FC236}">
                <a16:creationId xmlns:a16="http://schemas.microsoft.com/office/drawing/2014/main" id="{BF165760-7133-4549-BDF4-B57944AD5ED0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8221685" y="3529700"/>
            <a:ext cx="1178209" cy="2954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8B009AB4-8FA0-4B5C-A474-8A7389DEDF0E}"/>
              </a:ext>
            </a:extLst>
          </p:cNvPr>
          <p:cNvCxnSpPr>
            <a:cxnSpLocks/>
            <a:stCxn id="23" idx="3"/>
            <a:endCxn id="19" idx="1"/>
          </p:cNvCxnSpPr>
          <p:nvPr/>
        </p:nvCxnSpPr>
        <p:spPr>
          <a:xfrm flipV="1">
            <a:off x="8264778" y="2886209"/>
            <a:ext cx="1028677" cy="1108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Conector: Angulado 65">
            <a:extLst>
              <a:ext uri="{FF2B5EF4-FFF2-40B4-BE49-F238E27FC236}">
                <a16:creationId xmlns:a16="http://schemas.microsoft.com/office/drawing/2014/main" id="{5D9CA37C-D585-413D-AFCB-4B69D1B09474}"/>
              </a:ext>
            </a:extLst>
          </p:cNvPr>
          <p:cNvCxnSpPr>
            <a:cxnSpLocks/>
            <a:stCxn id="35" idx="3"/>
            <a:endCxn id="54" idx="3"/>
          </p:cNvCxnSpPr>
          <p:nvPr/>
        </p:nvCxnSpPr>
        <p:spPr>
          <a:xfrm flipH="1">
            <a:off x="8226006" y="3825131"/>
            <a:ext cx="2757481" cy="693252"/>
          </a:xfrm>
          <a:prstGeom prst="bentConnector3">
            <a:avLst>
              <a:gd name="adj1" fmla="val -8290"/>
            </a:avLst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Conector: Angulado 71">
            <a:extLst>
              <a:ext uri="{FF2B5EF4-FFF2-40B4-BE49-F238E27FC236}">
                <a16:creationId xmlns:a16="http://schemas.microsoft.com/office/drawing/2014/main" id="{E1EC9021-F790-44D5-A181-F728134F849A}"/>
              </a:ext>
            </a:extLst>
          </p:cNvPr>
          <p:cNvCxnSpPr>
            <a:cxnSpLocks/>
            <a:stCxn id="19" idx="3"/>
          </p:cNvCxnSpPr>
          <p:nvPr/>
        </p:nvCxnSpPr>
        <p:spPr>
          <a:xfrm flipH="1">
            <a:off x="8264778" y="2886209"/>
            <a:ext cx="2612270" cy="1812174"/>
          </a:xfrm>
          <a:prstGeom prst="bentConnector3">
            <a:avLst>
              <a:gd name="adj1" fmla="val -23038"/>
            </a:avLst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Conector de Seta Reta 76">
            <a:extLst>
              <a:ext uri="{FF2B5EF4-FFF2-40B4-BE49-F238E27FC236}">
                <a16:creationId xmlns:a16="http://schemas.microsoft.com/office/drawing/2014/main" id="{F63CF10B-AD9B-4F15-BE07-3FBBB2D9D178}"/>
              </a:ext>
            </a:extLst>
          </p:cNvPr>
          <p:cNvCxnSpPr>
            <a:cxnSpLocks/>
            <a:stCxn id="47" idx="1"/>
            <a:endCxn id="8" idx="3"/>
          </p:cNvCxnSpPr>
          <p:nvPr/>
        </p:nvCxnSpPr>
        <p:spPr>
          <a:xfrm flipH="1" flipV="1">
            <a:off x="2198369" y="3630841"/>
            <a:ext cx="3201649" cy="8875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Conector de Seta Reta 79">
            <a:extLst>
              <a:ext uri="{FF2B5EF4-FFF2-40B4-BE49-F238E27FC236}">
                <a16:creationId xmlns:a16="http://schemas.microsoft.com/office/drawing/2014/main" id="{ADF57600-84E5-4E22-A3F5-6FDAAA7113F8}"/>
              </a:ext>
            </a:extLst>
          </p:cNvPr>
          <p:cNvCxnSpPr>
            <a:cxnSpLocks/>
          </p:cNvCxnSpPr>
          <p:nvPr/>
        </p:nvCxnSpPr>
        <p:spPr>
          <a:xfrm flipH="1" flipV="1">
            <a:off x="2182820" y="3820563"/>
            <a:ext cx="3201649" cy="8875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36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450106" y="166100"/>
            <a:ext cx="5410199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Introdução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Instalação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Criação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Envio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Persistência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Padrões de troca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Padrões de troca de mensagens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accent1"/>
                </a:solidFill>
              </a:rPr>
              <a:t>Mensagens e dados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Mensagens grandes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Tratando erros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Tópicos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 err="1">
                <a:solidFill>
                  <a:schemeClr val="bg1"/>
                </a:solidFill>
              </a:rPr>
              <a:t>MassTransit</a:t>
            </a:r>
            <a:endParaRPr lang="pt-BR" sz="2000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endParaRPr lang="pt-BR" sz="2000" b="1" dirty="0">
              <a:solidFill>
                <a:schemeClr val="accent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F668A28-D130-D342-851F-71035A3E250C}" type="datetime1">
              <a:rPr lang="en-US" smtClean="0"/>
              <a:t>6/19/2019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0226" y="2471342"/>
            <a:ext cx="3906474" cy="179137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s-ES_tradnl" sz="7200" dirty="0">
                <a:solidFill>
                  <a:srgbClr val="FF7900"/>
                </a:solidFill>
              </a:rPr>
              <a:t>Agenda</a:t>
            </a:r>
            <a:endParaRPr lang="en-US" sz="72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656775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 bwMode="auto">
          <a:xfrm>
            <a:off x="819223" y="2296318"/>
            <a:ext cx="11010679" cy="1743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Serialização (</a:t>
            </a:r>
            <a:r>
              <a:rPr lang="pt-BR" dirty="0" err="1">
                <a:solidFill>
                  <a:schemeClr val="bg1"/>
                </a:solidFill>
              </a:rPr>
              <a:t>props.ContentType</a:t>
            </a:r>
            <a:r>
              <a:rPr lang="pt-BR" dirty="0">
                <a:solidFill>
                  <a:schemeClr val="bg1"/>
                </a:solidFill>
              </a:rPr>
              <a:t>)</a:t>
            </a:r>
          </a:p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Identificação de tipo (</a:t>
            </a:r>
            <a:r>
              <a:rPr lang="pt-BR" dirty="0" err="1">
                <a:solidFill>
                  <a:schemeClr val="bg1"/>
                </a:solidFill>
              </a:rPr>
              <a:t>props.Type</a:t>
            </a:r>
            <a:r>
              <a:rPr lang="pt-BR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" name="Retângulo 1"/>
          <p:cNvSpPr/>
          <p:nvPr/>
        </p:nvSpPr>
        <p:spPr>
          <a:xfrm>
            <a:off x="1225194" y="514581"/>
            <a:ext cx="64818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bg2"/>
                </a:solidFill>
              </a:rPr>
              <a:t>Mensagens e dados</a:t>
            </a:r>
            <a:endParaRPr lang="en-US" sz="3200" dirty="0">
              <a:solidFill>
                <a:schemeClr val="bg2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35504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" y="2091015"/>
            <a:ext cx="12192000" cy="26759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B5A389-EBB1-2449-851C-27AF91F4E8E6}" type="datetime1">
              <a:rPr lang="en-US" smtClean="0"/>
              <a:t>6/19/2019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1" name="Retângulo 10"/>
          <p:cNvSpPr/>
          <p:nvPr/>
        </p:nvSpPr>
        <p:spPr>
          <a:xfrm>
            <a:off x="5978770" y="330241"/>
            <a:ext cx="5242197" cy="1537969"/>
          </a:xfrm>
          <a:prstGeom prst="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Como integrar múltiplas aplicações para que elas possam trabalhar juntas e trocar informações?</a:t>
            </a:r>
            <a:endParaRPr lang="pt-BR" dirty="0"/>
          </a:p>
        </p:txBody>
      </p:sp>
      <p:sp>
        <p:nvSpPr>
          <p:cNvPr id="22" name="Seta para a direita 21"/>
          <p:cNvSpPr/>
          <p:nvPr/>
        </p:nvSpPr>
        <p:spPr>
          <a:xfrm rot="5400000">
            <a:off x="3827580" y="3206598"/>
            <a:ext cx="899950" cy="636284"/>
          </a:xfrm>
          <a:prstGeom prst="rightArrow">
            <a:avLst>
              <a:gd name="adj1" fmla="val 49962"/>
              <a:gd name="adj2" fmla="val 6415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864851" y="330241"/>
            <a:ext cx="4824889" cy="55422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3200" b="0" dirty="0" err="1">
                <a:solidFill>
                  <a:schemeClr val="bg1"/>
                </a:solidFill>
              </a:rPr>
              <a:t>Messaging</a:t>
            </a:r>
            <a:r>
              <a:rPr lang="pt-BR" sz="3200" b="0" dirty="0">
                <a:solidFill>
                  <a:schemeClr val="bg1"/>
                </a:solidFill>
              </a:rPr>
              <a:t> </a:t>
            </a:r>
            <a:r>
              <a:rPr lang="pt-BR" sz="3200" b="0" dirty="0" err="1">
                <a:solidFill>
                  <a:schemeClr val="bg1"/>
                </a:solidFill>
              </a:rPr>
              <a:t>Pattern</a:t>
            </a:r>
            <a:endParaRPr lang="es-ES_tradnl" sz="3200" b="0" dirty="0">
              <a:solidFill>
                <a:schemeClr val="bg1"/>
              </a:solidFill>
            </a:endParaRPr>
          </a:p>
        </p:txBody>
      </p:sp>
      <p:sp>
        <p:nvSpPr>
          <p:cNvPr id="17" name="Seta para a direita 21">
            <a:extLst>
              <a:ext uri="{FF2B5EF4-FFF2-40B4-BE49-F238E27FC236}">
                <a16:creationId xmlns:a16="http://schemas.microsoft.com/office/drawing/2014/main" id="{4B598099-C4CE-4071-A2F3-BDF60DC446F5}"/>
              </a:ext>
            </a:extLst>
          </p:cNvPr>
          <p:cNvSpPr/>
          <p:nvPr/>
        </p:nvSpPr>
        <p:spPr>
          <a:xfrm rot="16200000">
            <a:off x="5557907" y="3206598"/>
            <a:ext cx="899950" cy="636284"/>
          </a:xfrm>
          <a:prstGeom prst="rightArrow">
            <a:avLst>
              <a:gd name="adj1" fmla="val 49962"/>
              <a:gd name="adj2" fmla="val 6415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8" name="Seta para a direita 21">
            <a:extLst>
              <a:ext uri="{FF2B5EF4-FFF2-40B4-BE49-F238E27FC236}">
                <a16:creationId xmlns:a16="http://schemas.microsoft.com/office/drawing/2014/main" id="{D23ADD18-30AE-45BA-84DB-DCF01DED898B}"/>
              </a:ext>
            </a:extLst>
          </p:cNvPr>
          <p:cNvSpPr/>
          <p:nvPr/>
        </p:nvSpPr>
        <p:spPr>
          <a:xfrm rot="16200000">
            <a:off x="7299058" y="3206597"/>
            <a:ext cx="899950" cy="636284"/>
          </a:xfrm>
          <a:prstGeom prst="rightArrow">
            <a:avLst>
              <a:gd name="adj1" fmla="val 49962"/>
              <a:gd name="adj2" fmla="val 6415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948B1EE5-5FFB-400C-A992-5F7AA856B672}"/>
              </a:ext>
            </a:extLst>
          </p:cNvPr>
          <p:cNvSpPr/>
          <p:nvPr/>
        </p:nvSpPr>
        <p:spPr>
          <a:xfrm>
            <a:off x="3466873" y="2198093"/>
            <a:ext cx="1583593" cy="79226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App A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2962313A-FF5F-40B8-AA24-45FB94DFB97E}"/>
              </a:ext>
            </a:extLst>
          </p:cNvPr>
          <p:cNvSpPr/>
          <p:nvPr/>
        </p:nvSpPr>
        <p:spPr>
          <a:xfrm>
            <a:off x="5216085" y="2198093"/>
            <a:ext cx="1583593" cy="79226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App B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E7791BDD-9A4B-4906-9CD0-1C4708A71F38}"/>
              </a:ext>
            </a:extLst>
          </p:cNvPr>
          <p:cNvSpPr/>
          <p:nvPr/>
        </p:nvSpPr>
        <p:spPr>
          <a:xfrm>
            <a:off x="6957236" y="2198093"/>
            <a:ext cx="1583593" cy="79226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App C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4C5BE80D-0715-4044-908D-88BD9FF261E4}"/>
              </a:ext>
            </a:extLst>
          </p:cNvPr>
          <p:cNvSpPr/>
          <p:nvPr/>
        </p:nvSpPr>
        <p:spPr>
          <a:xfrm>
            <a:off x="3438737" y="4059126"/>
            <a:ext cx="5164298" cy="533914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Service Bus</a:t>
            </a:r>
          </a:p>
        </p:txBody>
      </p:sp>
    </p:spTree>
    <p:extLst>
      <p:ext uri="{BB962C8B-B14F-4D97-AF65-F5344CB8AC3E}">
        <p14:creationId xmlns:p14="http://schemas.microsoft.com/office/powerpoint/2010/main" val="134792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 animBg="1"/>
      <p:bldP spid="17" grpId="0" animBg="1"/>
      <p:bldP spid="1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450106" y="166100"/>
            <a:ext cx="5410199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Introdução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Instalação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Criação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Envio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Persistência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Padrões de troca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Padrões de troca de mensagens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bg1"/>
                </a:solidFill>
              </a:rPr>
              <a:t>Mensagens e dados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accent1"/>
                </a:solidFill>
              </a:rPr>
              <a:t>Mensagens grandes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Tratando erros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Tópicos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 err="1">
                <a:solidFill>
                  <a:schemeClr val="bg1"/>
                </a:solidFill>
              </a:rPr>
              <a:t>MassTransit</a:t>
            </a:r>
            <a:endParaRPr lang="pt-BR" sz="2000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endParaRPr lang="pt-BR" sz="2000" b="1" dirty="0">
              <a:solidFill>
                <a:schemeClr val="accent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F668A28-D130-D342-851F-71035A3E250C}" type="datetime1">
              <a:rPr lang="en-US" smtClean="0"/>
              <a:t>6/19/2019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0226" y="2471342"/>
            <a:ext cx="3906474" cy="179137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s-ES_tradnl" sz="7200" dirty="0">
                <a:solidFill>
                  <a:srgbClr val="FF7900"/>
                </a:solidFill>
              </a:rPr>
              <a:t>Agenda</a:t>
            </a:r>
            <a:endParaRPr lang="en-US" sz="72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879447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 bwMode="auto">
          <a:xfrm>
            <a:off x="819223" y="2296318"/>
            <a:ext cx="11010679" cy="1743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Buffered</a:t>
            </a:r>
            <a:r>
              <a:rPr lang="pt-BR" dirty="0">
                <a:solidFill>
                  <a:schemeClr val="bg1"/>
                </a:solidFill>
              </a:rPr>
              <a:t> (mensagens pequenas e médias)</a:t>
            </a:r>
          </a:p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Chunked</a:t>
            </a:r>
            <a:r>
              <a:rPr lang="pt-BR" dirty="0">
                <a:solidFill>
                  <a:schemeClr val="bg1"/>
                </a:solidFill>
              </a:rPr>
              <a:t> (mensagens grandes)</a:t>
            </a:r>
          </a:p>
        </p:txBody>
      </p:sp>
      <p:sp>
        <p:nvSpPr>
          <p:cNvPr id="2" name="Retângulo 1"/>
          <p:cNvSpPr/>
          <p:nvPr/>
        </p:nvSpPr>
        <p:spPr>
          <a:xfrm>
            <a:off x="1225194" y="514581"/>
            <a:ext cx="64818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bg2"/>
                </a:solidFill>
              </a:rPr>
              <a:t>Abordagens de envio</a:t>
            </a:r>
            <a:endParaRPr lang="en-US" sz="3200" dirty="0">
              <a:solidFill>
                <a:schemeClr val="bg2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53651"/>
      </p:ext>
    </p:extLst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ítulo 7"/>
          <p:cNvSpPr txBox="1">
            <a:spLocks/>
          </p:cNvSpPr>
          <p:nvPr/>
        </p:nvSpPr>
        <p:spPr>
          <a:xfrm>
            <a:off x="457199" y="1600200"/>
            <a:ext cx="110938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285750" indent="-285750">
              <a:buFont typeface="Arial" panose="020B0604020202020204" pitchFamily="34" charset="0"/>
              <a:buChar char="•"/>
              <a:defRPr sz="2800">
                <a:solidFill>
                  <a:srgbClr val="FF0000"/>
                </a:solidFill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pt-BR" dirty="0">
                <a:solidFill>
                  <a:schemeClr val="bg1"/>
                </a:solidFill>
              </a:rPr>
              <a:t>Sistemas de mensagens – Recomendação geral = Mensagens Pequenas</a:t>
            </a:r>
          </a:p>
          <a:p>
            <a:pPr lvl="2"/>
            <a:r>
              <a:rPr lang="pt-BR" dirty="0">
                <a:solidFill>
                  <a:schemeClr val="bg1"/>
                </a:solidFill>
              </a:rPr>
              <a:t>AMQP – Suporte a mensagens grandes</a:t>
            </a:r>
          </a:p>
          <a:p>
            <a:pPr lvl="2"/>
            <a:r>
              <a:rPr lang="pt-BR" dirty="0" err="1">
                <a:solidFill>
                  <a:schemeClr val="bg1"/>
                </a:solidFill>
              </a:rPr>
              <a:t>RabbitMQ</a:t>
            </a:r>
            <a:r>
              <a:rPr lang="pt-BR" dirty="0">
                <a:solidFill>
                  <a:schemeClr val="bg1"/>
                </a:solidFill>
              </a:rPr>
              <a:t> – Você pode usar mensagens grandes mas use com cuidado</a:t>
            </a:r>
          </a:p>
          <a:p>
            <a:pPr lvl="2"/>
            <a:r>
              <a:rPr lang="pt-BR" dirty="0">
                <a:solidFill>
                  <a:schemeClr val="bg1"/>
                </a:solidFill>
              </a:rPr>
              <a:t>Impacto em memoria, IO de disco, desempenho em geral</a:t>
            </a:r>
          </a:p>
          <a:p>
            <a:pPr lvl="2"/>
            <a:r>
              <a:rPr lang="pt-BR" dirty="0">
                <a:solidFill>
                  <a:schemeClr val="bg1"/>
                </a:solidFill>
              </a:rPr>
              <a:t>Instância do </a:t>
            </a:r>
            <a:r>
              <a:rPr lang="pt-BR" dirty="0" err="1">
                <a:solidFill>
                  <a:schemeClr val="bg1"/>
                </a:solidFill>
              </a:rPr>
              <a:t>RabbitMQ</a:t>
            </a:r>
            <a:r>
              <a:rPr lang="pt-BR" dirty="0">
                <a:solidFill>
                  <a:schemeClr val="bg1"/>
                </a:solidFill>
              </a:rPr>
              <a:t> separada para </a:t>
            </a:r>
            <a:r>
              <a:rPr lang="pt-BR" dirty="0" err="1">
                <a:solidFill>
                  <a:schemeClr val="bg1"/>
                </a:solidFill>
              </a:rPr>
              <a:t>throughput</a:t>
            </a:r>
            <a:r>
              <a:rPr lang="pt-BR" dirty="0">
                <a:solidFill>
                  <a:schemeClr val="bg1"/>
                </a:solidFill>
              </a:rPr>
              <a:t> alto</a:t>
            </a:r>
          </a:p>
          <a:p>
            <a:pPr lvl="2"/>
            <a:r>
              <a:rPr lang="pt-BR" dirty="0" err="1">
                <a:solidFill>
                  <a:schemeClr val="bg1"/>
                </a:solidFill>
              </a:rPr>
              <a:t>Chunked</a:t>
            </a:r>
            <a:r>
              <a:rPr lang="pt-BR" dirty="0">
                <a:solidFill>
                  <a:schemeClr val="bg1"/>
                </a:solidFill>
              </a:rPr>
              <a:t> com múltiplos </a:t>
            </a:r>
            <a:r>
              <a:rPr lang="pt-BR" dirty="0" err="1">
                <a:solidFill>
                  <a:schemeClr val="bg1"/>
                </a:solidFill>
              </a:rPr>
              <a:t>workers</a:t>
            </a:r>
            <a:r>
              <a:rPr lang="pt-BR" dirty="0">
                <a:solidFill>
                  <a:schemeClr val="bg1"/>
                </a:solidFill>
              </a:rPr>
              <a:t> requerem um </a:t>
            </a:r>
            <a:r>
              <a:rPr lang="pt-BR" dirty="0" err="1">
                <a:solidFill>
                  <a:schemeClr val="bg1"/>
                </a:solidFill>
              </a:rPr>
              <a:t>resequencer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1225195" y="514581"/>
            <a:ext cx="43015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Mensagens Grandes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328076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450106" y="166100"/>
            <a:ext cx="5410199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Introdução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Instalação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Criação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Envio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Persistência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Padrões de troca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Padrões de troca de mensagens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bg1"/>
                </a:solidFill>
              </a:rPr>
              <a:t>Mensagens e dados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Mensagens grandes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accent1"/>
                </a:solidFill>
              </a:rPr>
              <a:t>Tratando erros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Tópicos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 err="1">
                <a:solidFill>
                  <a:schemeClr val="bg1"/>
                </a:solidFill>
              </a:rPr>
              <a:t>MassTransit</a:t>
            </a:r>
            <a:endParaRPr lang="pt-BR" sz="2000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endParaRPr lang="pt-BR" sz="2000" b="1" dirty="0">
              <a:solidFill>
                <a:schemeClr val="accent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F668A28-D130-D342-851F-71035A3E250C}" type="datetime1">
              <a:rPr lang="en-US" smtClean="0"/>
              <a:t>6/19/2019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0226" y="2471342"/>
            <a:ext cx="3906474" cy="179137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s-ES_tradnl" sz="7200" dirty="0">
                <a:solidFill>
                  <a:srgbClr val="FF7900"/>
                </a:solidFill>
              </a:rPr>
              <a:t>Agenda</a:t>
            </a:r>
            <a:endParaRPr lang="en-US" sz="72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945601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 bwMode="auto">
          <a:xfrm>
            <a:off x="823268" y="2128367"/>
            <a:ext cx="10545463" cy="3376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Erros e </a:t>
            </a:r>
            <a:r>
              <a:rPr lang="pt-BR" sz="2800" dirty="0" err="1">
                <a:solidFill>
                  <a:schemeClr val="bg1"/>
                </a:solidFill>
              </a:rPr>
              <a:t>retentativas</a:t>
            </a:r>
            <a:r>
              <a:rPr lang="pt-BR" sz="2800" dirty="0">
                <a:solidFill>
                  <a:schemeClr val="bg1"/>
                </a:solidFill>
              </a:rPr>
              <a:t> (</a:t>
            </a:r>
            <a:r>
              <a:rPr lang="pt-BR" sz="2800" dirty="0" err="1">
                <a:solidFill>
                  <a:schemeClr val="bg1"/>
                </a:solidFill>
              </a:rPr>
              <a:t>model.BasicReject</a:t>
            </a:r>
            <a:r>
              <a:rPr lang="pt-BR" sz="2800" dirty="0">
                <a:solidFill>
                  <a:schemeClr val="bg1"/>
                </a:solidFill>
              </a:rPr>
              <a:t>();)</a:t>
            </a:r>
          </a:p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Abordagem distribuída: Contador de </a:t>
            </a:r>
            <a:r>
              <a:rPr lang="pt-BR" sz="2800" dirty="0" err="1">
                <a:solidFill>
                  <a:schemeClr val="bg1"/>
                </a:solidFill>
              </a:rPr>
              <a:t>retry</a:t>
            </a:r>
            <a:r>
              <a:rPr lang="pt-BR" sz="2800" dirty="0">
                <a:solidFill>
                  <a:schemeClr val="bg1"/>
                </a:solidFill>
              </a:rPr>
              <a:t> dentro da mensagem</a:t>
            </a:r>
          </a:p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pt-BR" sz="2800" dirty="0" err="1">
                <a:solidFill>
                  <a:schemeClr val="bg1"/>
                </a:solidFill>
              </a:rPr>
              <a:t>Dead</a:t>
            </a:r>
            <a:r>
              <a:rPr lang="pt-BR" sz="2800" dirty="0">
                <a:solidFill>
                  <a:schemeClr val="bg1"/>
                </a:solidFill>
              </a:rPr>
              <a:t> </a:t>
            </a:r>
            <a:r>
              <a:rPr lang="pt-BR" sz="2800" dirty="0" err="1">
                <a:solidFill>
                  <a:schemeClr val="bg1"/>
                </a:solidFill>
              </a:rPr>
              <a:t>Letter</a:t>
            </a:r>
            <a:r>
              <a:rPr lang="pt-BR" sz="2800" dirty="0">
                <a:solidFill>
                  <a:schemeClr val="bg1"/>
                </a:solidFill>
              </a:rPr>
              <a:t> </a:t>
            </a:r>
            <a:r>
              <a:rPr lang="pt-BR" sz="2800" dirty="0" err="1">
                <a:solidFill>
                  <a:schemeClr val="bg1"/>
                </a:solidFill>
              </a:rPr>
              <a:t>Queue</a:t>
            </a:r>
            <a:r>
              <a:rPr lang="pt-BR" sz="2800" dirty="0">
                <a:solidFill>
                  <a:schemeClr val="bg1"/>
                </a:solidFill>
              </a:rPr>
              <a:t> (x-</a:t>
            </a:r>
            <a:r>
              <a:rPr lang="pt-BR" sz="2800" dirty="0" err="1">
                <a:solidFill>
                  <a:schemeClr val="bg1"/>
                </a:solidFill>
              </a:rPr>
              <a:t>dead</a:t>
            </a:r>
            <a:r>
              <a:rPr lang="pt-BR" sz="2800" dirty="0">
                <a:solidFill>
                  <a:schemeClr val="bg1"/>
                </a:solidFill>
              </a:rPr>
              <a:t>-</a:t>
            </a:r>
            <a:r>
              <a:rPr lang="pt-BR" sz="2800" dirty="0" err="1">
                <a:solidFill>
                  <a:schemeClr val="bg1"/>
                </a:solidFill>
              </a:rPr>
              <a:t>letter-exchange</a:t>
            </a:r>
            <a:r>
              <a:rPr lang="pt-BR" sz="2800" dirty="0">
                <a:solidFill>
                  <a:schemeClr val="bg1"/>
                </a:solidFill>
              </a:rPr>
              <a:t>)</a:t>
            </a:r>
          </a:p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Falhas de </a:t>
            </a:r>
            <a:r>
              <a:rPr lang="pt-BR" sz="2800" dirty="0" err="1">
                <a:solidFill>
                  <a:schemeClr val="bg1"/>
                </a:solidFill>
              </a:rPr>
              <a:t>routing</a:t>
            </a:r>
            <a:r>
              <a:rPr lang="pt-BR" sz="2800" dirty="0">
                <a:solidFill>
                  <a:schemeClr val="bg1"/>
                </a:solidFill>
              </a:rPr>
              <a:t> (</a:t>
            </a:r>
            <a:r>
              <a:rPr lang="pt-BR" sz="2800" dirty="0" err="1">
                <a:solidFill>
                  <a:schemeClr val="bg1"/>
                </a:solidFill>
              </a:rPr>
              <a:t>alternate-exchange</a:t>
            </a:r>
            <a:r>
              <a:rPr lang="pt-BR" sz="28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" name="Retângulo 1"/>
          <p:cNvSpPr/>
          <p:nvPr/>
        </p:nvSpPr>
        <p:spPr>
          <a:xfrm>
            <a:off x="1225194" y="514581"/>
            <a:ext cx="64818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bg2"/>
                </a:solidFill>
              </a:rPr>
              <a:t>Tratamento de exceções</a:t>
            </a:r>
            <a:endParaRPr lang="en-US" sz="3200" dirty="0">
              <a:solidFill>
                <a:schemeClr val="bg2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510988"/>
      </p:ext>
    </p:extLst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450106" y="166100"/>
            <a:ext cx="5410199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Introdução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Instalação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Criação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Envio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Persistência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Padrões de troca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Padrões de troca de mensagens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bg1"/>
                </a:solidFill>
              </a:rPr>
              <a:t>Mensagens e dados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Mensagens grandes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Tratando erros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accent1"/>
                </a:solidFill>
              </a:rPr>
              <a:t>Tópicos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 err="1">
                <a:solidFill>
                  <a:schemeClr val="bg1"/>
                </a:solidFill>
              </a:rPr>
              <a:t>MassTransit</a:t>
            </a:r>
            <a:endParaRPr lang="pt-BR" sz="2000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endParaRPr lang="pt-BR" sz="2000" b="1" dirty="0">
              <a:solidFill>
                <a:schemeClr val="accent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F668A28-D130-D342-851F-71035A3E250C}" type="datetime1">
              <a:rPr lang="en-US" smtClean="0"/>
              <a:t>6/19/2019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0226" y="2471342"/>
            <a:ext cx="3906474" cy="179137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s-ES_tradnl" sz="7200" dirty="0">
                <a:solidFill>
                  <a:srgbClr val="FF7900"/>
                </a:solidFill>
              </a:rPr>
              <a:t>Agenda</a:t>
            </a:r>
            <a:endParaRPr lang="en-US" sz="72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590889"/>
      </p:ext>
    </p:extLst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 bwMode="auto">
          <a:xfrm>
            <a:off x="1181321" y="1685386"/>
            <a:ext cx="11010679" cy="1743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marL="457200" lvl="3" indent="-457200">
              <a:buFont typeface="+mj-lt"/>
              <a:buAutoNum type="arabicPeriod"/>
            </a:pPr>
            <a:r>
              <a:rPr lang="pt-BR" dirty="0">
                <a:solidFill>
                  <a:schemeClr val="bg1"/>
                </a:solidFill>
              </a:rPr>
              <a:t>Holding </a:t>
            </a:r>
            <a:r>
              <a:rPr lang="pt-BR" dirty="0" err="1">
                <a:solidFill>
                  <a:schemeClr val="bg1"/>
                </a:solidFill>
              </a:rPr>
              <a:t>Queue</a:t>
            </a:r>
            <a:r>
              <a:rPr lang="pt-BR" dirty="0">
                <a:solidFill>
                  <a:schemeClr val="bg1"/>
                </a:solidFill>
              </a:rPr>
              <a:t> + x-</a:t>
            </a:r>
            <a:r>
              <a:rPr lang="pt-BR" dirty="0" err="1">
                <a:solidFill>
                  <a:schemeClr val="bg1"/>
                </a:solidFill>
              </a:rPr>
              <a:t>dead</a:t>
            </a:r>
            <a:r>
              <a:rPr lang="pt-BR" dirty="0">
                <a:solidFill>
                  <a:schemeClr val="bg1"/>
                </a:solidFill>
              </a:rPr>
              <a:t>-</a:t>
            </a:r>
            <a:r>
              <a:rPr lang="pt-BR" dirty="0" err="1">
                <a:solidFill>
                  <a:schemeClr val="bg1"/>
                </a:solidFill>
              </a:rPr>
              <a:t>letter</a:t>
            </a:r>
            <a:r>
              <a:rPr lang="pt-BR" dirty="0">
                <a:solidFill>
                  <a:schemeClr val="bg1"/>
                </a:solidFill>
              </a:rPr>
              <a:t>-Exchange</a:t>
            </a:r>
          </a:p>
          <a:p>
            <a:pPr marL="457200" lvl="3" indent="-457200">
              <a:buFont typeface="+mj-lt"/>
              <a:buAutoNum type="arabicPeriod"/>
            </a:pPr>
            <a:r>
              <a:rPr lang="pt-BR" dirty="0" err="1">
                <a:solidFill>
                  <a:schemeClr val="bg1"/>
                </a:solidFill>
              </a:rPr>
              <a:t>props.Expiration</a:t>
            </a:r>
            <a:r>
              <a:rPr lang="pt-BR" dirty="0">
                <a:solidFill>
                  <a:schemeClr val="bg1"/>
                </a:solidFill>
              </a:rPr>
              <a:t> = “3000”</a:t>
            </a:r>
          </a:p>
        </p:txBody>
      </p:sp>
      <p:sp>
        <p:nvSpPr>
          <p:cNvPr id="2" name="Retângulo 1"/>
          <p:cNvSpPr/>
          <p:nvPr/>
        </p:nvSpPr>
        <p:spPr>
          <a:xfrm>
            <a:off x="1225194" y="514581"/>
            <a:ext cx="64818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bg2"/>
                </a:solidFill>
              </a:rPr>
              <a:t>Agendamento de Envio</a:t>
            </a:r>
            <a:endParaRPr lang="en-US" sz="3200" dirty="0">
              <a:solidFill>
                <a:schemeClr val="bg2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03346"/>
      </p:ext>
    </p:extLst>
  </p:cSld>
  <p:clrMapOvr>
    <a:masterClrMapping/>
  </p:clrMapOvr>
  <p:transition spd="slow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1138687" y="209218"/>
            <a:ext cx="7161410" cy="63484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3200" b="0" dirty="0">
                <a:solidFill>
                  <a:schemeClr val="accent2"/>
                </a:solidFill>
              </a:rPr>
              <a:t>Criando Virtual Hosts</a:t>
            </a:r>
            <a:endParaRPr lang="en-US" sz="3200" b="0" dirty="0">
              <a:solidFill>
                <a:schemeClr val="accent2"/>
              </a:solidFill>
            </a:endParaRPr>
          </a:p>
        </p:txBody>
      </p:sp>
      <p:pic>
        <p:nvPicPr>
          <p:cNvPr id="9" name="Gravação de Tela 8">
            <a:hlinkClick r:id="" action="ppaction://media"/>
            <a:extLst>
              <a:ext uri="{FF2B5EF4-FFF2-40B4-BE49-F238E27FC236}">
                <a16:creationId xmlns:a16="http://schemas.microsoft.com/office/drawing/2014/main" id="{3A194D2D-E419-4255-A75B-2C11A736B8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44063"/>
            <a:ext cx="12192000" cy="525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389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1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450106" y="166100"/>
            <a:ext cx="5410199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Introdução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Instalação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Criação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Envio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Persistência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Padrões de troca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Padrões de troca de mensagens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bg1"/>
                </a:solidFill>
              </a:rPr>
              <a:t>Mensagens e dados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Mensagens grandes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Tratando erros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Tópicos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 err="1">
                <a:solidFill>
                  <a:schemeClr val="accent1"/>
                </a:solidFill>
              </a:rPr>
              <a:t>MassTransit</a:t>
            </a:r>
            <a:endParaRPr lang="pt-BR" sz="2000" b="1" dirty="0">
              <a:solidFill>
                <a:schemeClr val="accent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endParaRPr lang="pt-BR" sz="2000" b="1" dirty="0">
              <a:solidFill>
                <a:schemeClr val="accent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F668A28-D130-D342-851F-71035A3E250C}" type="datetime1">
              <a:rPr lang="en-US" smtClean="0"/>
              <a:t>6/19/2019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0226" y="2471342"/>
            <a:ext cx="3906474" cy="179137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s-ES_tradnl" sz="7200" dirty="0">
                <a:solidFill>
                  <a:srgbClr val="FF7900"/>
                </a:solidFill>
              </a:rPr>
              <a:t>Agenda</a:t>
            </a:r>
            <a:endParaRPr lang="en-US" sz="72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990863"/>
      </p:ext>
    </p:extLst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416859" y="330241"/>
            <a:ext cx="5298141" cy="56549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0" lvl="2">
              <a:spcBef>
                <a:spcPct val="0"/>
              </a:spcBef>
            </a:pPr>
            <a:r>
              <a:rPr lang="es-ES_tradnl" sz="3200" dirty="0" err="1">
                <a:solidFill>
                  <a:srgbClr val="FF0000"/>
                </a:solidFill>
              </a:rPr>
              <a:t>MassTransit</a:t>
            </a:r>
            <a:r>
              <a:rPr lang="es-ES_tradnl" sz="3200" dirty="0">
                <a:solidFill>
                  <a:srgbClr val="FF0000"/>
                </a:solidFill>
              </a:rPr>
              <a:t> x Api Nativa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D6BB976-6219-4481-B40F-65DF32E4C87B}"/>
              </a:ext>
            </a:extLst>
          </p:cNvPr>
          <p:cNvSpPr txBox="1"/>
          <p:nvPr/>
        </p:nvSpPr>
        <p:spPr>
          <a:xfrm>
            <a:off x="225977" y="1249611"/>
            <a:ext cx="567990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solidFill>
                  <a:srgbClr val="FF0000"/>
                </a:solidFill>
              </a:rPr>
              <a:t>MassTransit</a:t>
            </a:r>
            <a:endParaRPr lang="pt-BR" sz="2400" dirty="0">
              <a:solidFill>
                <a:srgbClr val="FF0000"/>
              </a:solidFill>
            </a:endParaRPr>
          </a:p>
          <a:p>
            <a:endParaRPr lang="pt-BR" sz="24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F0000"/>
                </a:solidFill>
              </a:rPr>
              <a:t>Framework de mensageria pronto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F0000"/>
                </a:solidFill>
              </a:rPr>
              <a:t>Abstrai a complexidade do transporte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F0000"/>
                </a:solidFill>
              </a:rPr>
              <a:t>Suporte parcial as </a:t>
            </a:r>
            <a:r>
              <a:rPr lang="pt-BR" sz="2400" dirty="0" err="1">
                <a:solidFill>
                  <a:srgbClr val="FF0000"/>
                </a:solidFill>
              </a:rPr>
              <a:t>features</a:t>
            </a:r>
            <a:r>
              <a:rPr lang="pt-BR" sz="2400" dirty="0">
                <a:solidFill>
                  <a:srgbClr val="FF0000"/>
                </a:solidFill>
              </a:rPr>
              <a:t> de transporte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F0000"/>
                </a:solidFill>
              </a:rPr>
              <a:t>Fortemente </a:t>
            </a:r>
            <a:r>
              <a:rPr lang="pt-BR" sz="2400" dirty="0" err="1">
                <a:solidFill>
                  <a:srgbClr val="FF0000"/>
                </a:solidFill>
              </a:rPr>
              <a:t>tipado</a:t>
            </a:r>
            <a:endParaRPr lang="pt-BR" sz="24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F0000"/>
                </a:solidFill>
              </a:rPr>
              <a:t>Suporte a múltiplos transportes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F0000"/>
                </a:solidFill>
              </a:rPr>
              <a:t>Fácil de testar unitariamente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494370F-4EDB-41D4-9976-3A4212BE3624}"/>
              </a:ext>
            </a:extLst>
          </p:cNvPr>
          <p:cNvSpPr txBox="1"/>
          <p:nvPr/>
        </p:nvSpPr>
        <p:spPr>
          <a:xfrm>
            <a:off x="6105730" y="1249611"/>
            <a:ext cx="60862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API Nativa</a:t>
            </a:r>
          </a:p>
          <a:p>
            <a:endParaRPr lang="pt-BR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Baixo Nível: Você cria o 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Expõe a complexidade do transporte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Suporte completo as </a:t>
            </a:r>
            <a:r>
              <a:rPr lang="pt-BR" sz="2400" dirty="0" err="1">
                <a:solidFill>
                  <a:schemeClr val="bg1"/>
                </a:solidFill>
              </a:rPr>
              <a:t>features</a:t>
            </a:r>
            <a:r>
              <a:rPr lang="pt-BR" sz="2400" dirty="0">
                <a:solidFill>
                  <a:schemeClr val="bg1"/>
                </a:solidFill>
              </a:rPr>
              <a:t> de transporte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Uso excessivo de </a:t>
            </a:r>
            <a:r>
              <a:rPr lang="pt-BR" sz="2400" dirty="0" err="1">
                <a:solidFill>
                  <a:schemeClr val="bg1"/>
                </a:solidFill>
              </a:rPr>
              <a:t>strings</a:t>
            </a:r>
            <a:endParaRPr lang="pt-BR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Apenas um transporte suportado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Não projetado para uma arquitetura testável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3462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416859" y="330241"/>
            <a:ext cx="5298141" cy="60282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0" lvl="2">
              <a:spcBef>
                <a:spcPct val="0"/>
              </a:spcBef>
            </a:pPr>
            <a:r>
              <a:rPr lang="es-ES_tradnl" sz="3200" dirty="0">
                <a:solidFill>
                  <a:srgbClr val="FF0000"/>
                </a:solidFill>
              </a:rPr>
              <a:t>Características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D6BB976-6219-4481-B40F-65DF32E4C87B}"/>
              </a:ext>
            </a:extLst>
          </p:cNvPr>
          <p:cNvSpPr txBox="1"/>
          <p:nvPr/>
        </p:nvSpPr>
        <p:spPr>
          <a:xfrm>
            <a:off x="297128" y="1659285"/>
            <a:ext cx="55376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F0000"/>
                </a:solidFill>
              </a:rPr>
              <a:t>Assíncrono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F0000"/>
                </a:solidFill>
              </a:rPr>
              <a:t>Confiável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F0000"/>
                </a:solidFill>
              </a:rPr>
              <a:t>Durável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FF0000"/>
                </a:solidFill>
              </a:rPr>
              <a:t>Roteável</a:t>
            </a:r>
            <a:endParaRPr lang="pt-BR" sz="2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F0000"/>
                </a:solidFill>
              </a:rPr>
              <a:t>Aceita múltiplos formatos de mensagem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F0000"/>
                </a:solidFill>
              </a:rPr>
              <a:t>Destinatário recupera mensagens da fila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AF61D38-B5D4-44B4-B7A1-C14444EB1629}"/>
              </a:ext>
            </a:extLst>
          </p:cNvPr>
          <p:cNvSpPr txBox="1">
            <a:spLocks/>
          </p:cNvSpPr>
          <p:nvPr/>
        </p:nvSpPr>
        <p:spPr>
          <a:xfrm>
            <a:off x="6435488" y="330240"/>
            <a:ext cx="5298141" cy="60282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0" lvl="2">
              <a:spcBef>
                <a:spcPct val="0"/>
              </a:spcBef>
            </a:pPr>
            <a:r>
              <a:rPr lang="es-ES_tradnl" sz="3200" dirty="0" err="1">
                <a:solidFill>
                  <a:schemeClr val="bg1"/>
                </a:solidFill>
              </a:rPr>
              <a:t>Implementações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494370F-4EDB-41D4-9976-3A4212BE3624}"/>
              </a:ext>
            </a:extLst>
          </p:cNvPr>
          <p:cNvSpPr txBox="1"/>
          <p:nvPr/>
        </p:nvSpPr>
        <p:spPr>
          <a:xfrm>
            <a:off x="6196027" y="1659285"/>
            <a:ext cx="55376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The </a:t>
            </a:r>
            <a:r>
              <a:rPr lang="pt-BR" sz="2400" dirty="0" err="1">
                <a:solidFill>
                  <a:schemeClr val="bg1"/>
                </a:solidFill>
              </a:rPr>
              <a:t>Information</a:t>
            </a:r>
            <a:r>
              <a:rPr lang="pt-BR" sz="2400" dirty="0">
                <a:solidFill>
                  <a:schemeClr val="bg1"/>
                </a:solidFill>
              </a:rPr>
              <a:t> Bus (TIB) (1986)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IBM </a:t>
            </a:r>
            <a:r>
              <a:rPr lang="pt-BR" sz="2400" dirty="0" err="1">
                <a:solidFill>
                  <a:schemeClr val="bg1"/>
                </a:solidFill>
              </a:rPr>
              <a:t>MQSeries</a:t>
            </a:r>
            <a:r>
              <a:rPr lang="pt-BR" sz="2400" dirty="0">
                <a:solidFill>
                  <a:schemeClr val="bg1"/>
                </a:solidFill>
              </a:rPr>
              <a:t> (1993)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Microsoft MSMQ (1997)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Java </a:t>
            </a:r>
            <a:r>
              <a:rPr lang="pt-BR" sz="2400" dirty="0" err="1">
                <a:solidFill>
                  <a:schemeClr val="bg1"/>
                </a:solidFill>
              </a:rPr>
              <a:t>Messaging</a:t>
            </a:r>
            <a:r>
              <a:rPr lang="pt-BR" sz="2400" dirty="0">
                <a:solidFill>
                  <a:schemeClr val="bg1"/>
                </a:solidFill>
              </a:rPr>
              <a:t> Service (2001)</a:t>
            </a:r>
          </a:p>
        </p:txBody>
      </p:sp>
    </p:spTree>
    <p:extLst>
      <p:ext uri="{BB962C8B-B14F-4D97-AF65-F5344CB8AC3E}">
        <p14:creationId xmlns:p14="http://schemas.microsoft.com/office/powerpoint/2010/main" val="3917287343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</a:rPr>
              <a:t>Referências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755576" y="1414851"/>
            <a:ext cx="104592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Cursos: </a:t>
            </a:r>
            <a:r>
              <a:rPr lang="pt-BR" sz="2400" dirty="0">
                <a:solidFill>
                  <a:srgbClr val="FBDAAF"/>
                </a:solidFill>
              </a:rPr>
              <a:t>www.pluralsight.com </a:t>
            </a:r>
          </a:p>
          <a:p>
            <a:r>
              <a:rPr lang="pt-BR" sz="2400" dirty="0" err="1">
                <a:solidFill>
                  <a:schemeClr val="bg1"/>
                </a:solidFill>
              </a:rPr>
              <a:t>RabbitMQ</a:t>
            </a:r>
            <a:r>
              <a:rPr lang="pt-BR" sz="2400" dirty="0">
                <a:solidFill>
                  <a:schemeClr val="bg1"/>
                </a:solidFill>
              </a:rPr>
              <a:t> for .NET </a:t>
            </a:r>
            <a:r>
              <a:rPr lang="pt-BR" sz="2400" dirty="0" err="1">
                <a:solidFill>
                  <a:schemeClr val="bg1"/>
                </a:solidFill>
              </a:rPr>
              <a:t>Developers</a:t>
            </a:r>
            <a:r>
              <a:rPr lang="pt-BR" sz="2400" dirty="0">
                <a:solidFill>
                  <a:schemeClr val="bg1"/>
                </a:solidFill>
              </a:rPr>
              <a:t> - </a:t>
            </a:r>
            <a:r>
              <a:rPr lang="pt-BR" sz="2400" dirty="0" err="1">
                <a:solidFill>
                  <a:schemeClr val="bg1"/>
                </a:solidFill>
              </a:rPr>
              <a:t>Part</a:t>
            </a:r>
            <a:r>
              <a:rPr lang="pt-BR" sz="2400" dirty="0">
                <a:solidFill>
                  <a:schemeClr val="bg1"/>
                </a:solidFill>
              </a:rPr>
              <a:t> 1 – Michael </a:t>
            </a:r>
            <a:r>
              <a:rPr lang="pt-BR" sz="2400" dirty="0" err="1">
                <a:solidFill>
                  <a:schemeClr val="bg1"/>
                </a:solidFill>
              </a:rPr>
              <a:t>Stephenson</a:t>
            </a:r>
            <a:endParaRPr lang="pt-BR" sz="2400" dirty="0">
              <a:solidFill>
                <a:schemeClr val="bg1"/>
              </a:solidFill>
            </a:endParaRPr>
          </a:p>
          <a:p>
            <a:r>
              <a:rPr lang="pt-BR" sz="2400" dirty="0" err="1">
                <a:solidFill>
                  <a:schemeClr val="bg1"/>
                </a:solidFill>
              </a:rPr>
              <a:t>RabbitMQ</a:t>
            </a:r>
            <a:r>
              <a:rPr lang="pt-BR" sz="2400" dirty="0">
                <a:solidFill>
                  <a:schemeClr val="bg1"/>
                </a:solidFill>
              </a:rPr>
              <a:t> for .NET </a:t>
            </a:r>
            <a:r>
              <a:rPr lang="pt-BR" sz="2400" dirty="0" err="1">
                <a:solidFill>
                  <a:schemeClr val="bg1"/>
                </a:solidFill>
              </a:rPr>
              <a:t>Developers</a:t>
            </a:r>
            <a:r>
              <a:rPr lang="pt-BR" sz="2400" dirty="0">
                <a:solidFill>
                  <a:schemeClr val="bg1"/>
                </a:solidFill>
              </a:rPr>
              <a:t> - </a:t>
            </a:r>
            <a:r>
              <a:rPr lang="pt-BR" sz="2400" dirty="0" err="1">
                <a:solidFill>
                  <a:schemeClr val="bg1"/>
                </a:solidFill>
              </a:rPr>
              <a:t>Part</a:t>
            </a:r>
            <a:r>
              <a:rPr lang="pt-BR" sz="2400" dirty="0">
                <a:solidFill>
                  <a:schemeClr val="bg1"/>
                </a:solidFill>
              </a:rPr>
              <a:t> 2 – Michael </a:t>
            </a:r>
            <a:r>
              <a:rPr lang="pt-BR" sz="2400" dirty="0" err="1">
                <a:solidFill>
                  <a:schemeClr val="bg1"/>
                </a:solidFill>
              </a:rPr>
              <a:t>Stephenson</a:t>
            </a:r>
            <a:endParaRPr lang="pt-BR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Scaling Applications with Microservices, </a:t>
            </a:r>
            <a:r>
              <a:rPr lang="en-US" sz="2400" dirty="0" err="1">
                <a:solidFill>
                  <a:schemeClr val="bg1"/>
                </a:solidFill>
              </a:rPr>
              <a:t>MassTransit</a:t>
            </a:r>
            <a:r>
              <a:rPr lang="en-US" sz="2400" dirty="0">
                <a:solidFill>
                  <a:schemeClr val="bg1"/>
                </a:solidFill>
              </a:rPr>
              <a:t>, and RabbitMQ - </a:t>
            </a:r>
            <a:r>
              <a:rPr lang="pt-BR" sz="2400" dirty="0">
                <a:solidFill>
                  <a:schemeClr val="bg1"/>
                </a:solidFill>
              </a:rPr>
              <a:t>Roland </a:t>
            </a:r>
            <a:r>
              <a:rPr lang="pt-BR" sz="2400" dirty="0" err="1">
                <a:solidFill>
                  <a:schemeClr val="bg1"/>
                </a:solidFill>
              </a:rPr>
              <a:t>Guijt</a:t>
            </a:r>
            <a:endParaRPr lang="en-US" sz="2400" dirty="0">
              <a:solidFill>
                <a:schemeClr val="bg1"/>
              </a:solidFill>
            </a:endParaRPr>
          </a:p>
          <a:p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850705"/>
      </p:ext>
    </p:extLst>
  </p:cSld>
  <p:clrMapOvr>
    <a:masterClrMapping/>
  </p:clrMapOvr>
  <p:transition spd="slow"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607200" y="271438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b="1" i="0" kern="1200">
                <a:solidFill>
                  <a:srgbClr val="FFFFFF"/>
                </a:solidFill>
                <a:latin typeface="Calibri"/>
                <a:ea typeface="+mj-ea"/>
                <a:cs typeface="Calibri"/>
              </a:defRPr>
            </a:lvl1pPr>
          </a:lstStyle>
          <a:p>
            <a:endParaRPr lang="es-ES_tradnl" dirty="0"/>
          </a:p>
          <a:p>
            <a:r>
              <a:rPr lang="es-ES_tradnl" dirty="0" err="1"/>
              <a:t>Thank</a:t>
            </a:r>
            <a:r>
              <a:rPr lang="es-ES_tradnl" dirty="0"/>
              <a:t> </a:t>
            </a:r>
            <a:r>
              <a:rPr lang="es-ES_tradnl" dirty="0" err="1"/>
              <a:t>You</a:t>
            </a:r>
            <a:r>
              <a:rPr lang="es-ES_tradnl" dirty="0"/>
              <a:t>!</a:t>
            </a:r>
            <a:endParaRPr lang="en-US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606562" y="4207374"/>
            <a:ext cx="7773038" cy="1425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FFFFFF"/>
                </a:solidFill>
                <a:latin typeface="Calibri"/>
                <a:ea typeface="+mn-ea"/>
                <a:cs typeface="Calibri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ea typeface="+mj-ea"/>
            </a:endParaRPr>
          </a:p>
          <a:p>
            <a:r>
              <a:rPr lang="en-US" b="1" dirty="0">
                <a:solidFill>
                  <a:schemeClr val="bg2"/>
                </a:solidFill>
                <a:ea typeface="+mj-ea"/>
              </a:rPr>
              <a:t>ATENTO.COM</a:t>
            </a:r>
          </a:p>
        </p:txBody>
      </p:sp>
    </p:spTree>
    <p:extLst>
      <p:ext uri="{BB962C8B-B14F-4D97-AF65-F5344CB8AC3E}">
        <p14:creationId xmlns:p14="http://schemas.microsoft.com/office/powerpoint/2010/main" val="212715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ítulo 7"/>
          <p:cNvSpPr txBox="1">
            <a:spLocks/>
          </p:cNvSpPr>
          <p:nvPr/>
        </p:nvSpPr>
        <p:spPr>
          <a:xfrm>
            <a:off x="457199" y="1600200"/>
            <a:ext cx="110938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285750" indent="-285750">
              <a:buFont typeface="Arial" panose="020B0604020202020204" pitchFamily="34" charset="0"/>
              <a:buChar char="•"/>
              <a:defRPr sz="2800">
                <a:solidFill>
                  <a:srgbClr val="FF0000"/>
                </a:solidFill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pt-BR" dirty="0" err="1">
                <a:solidFill>
                  <a:schemeClr val="bg1"/>
                </a:solidFill>
              </a:rPr>
              <a:t>Advanced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Message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Queue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Protocol</a:t>
            </a:r>
            <a:endParaRPr lang="pt-BR" dirty="0">
              <a:solidFill>
                <a:schemeClr val="bg1"/>
              </a:solidFill>
            </a:endParaRPr>
          </a:p>
          <a:p>
            <a:pPr lvl="2"/>
            <a:r>
              <a:rPr lang="pt-BR" dirty="0">
                <a:solidFill>
                  <a:schemeClr val="bg1"/>
                </a:solidFill>
              </a:rPr>
              <a:t>Desenvolvido pela JP Morgan Chase e </a:t>
            </a:r>
            <a:r>
              <a:rPr lang="pt-BR" dirty="0" err="1">
                <a:solidFill>
                  <a:schemeClr val="bg1"/>
                </a:solidFill>
              </a:rPr>
              <a:t>iMatix</a:t>
            </a:r>
            <a:endParaRPr lang="pt-BR" dirty="0">
              <a:solidFill>
                <a:schemeClr val="bg1"/>
              </a:solidFill>
            </a:endParaRPr>
          </a:p>
          <a:p>
            <a:pPr lvl="2"/>
            <a:r>
              <a:rPr lang="pt-BR" dirty="0">
                <a:solidFill>
                  <a:schemeClr val="bg1"/>
                </a:solidFill>
              </a:rPr>
              <a:t>Protocolo padrão aberto para </a:t>
            </a:r>
            <a:r>
              <a:rPr lang="pt-BR" dirty="0" err="1">
                <a:solidFill>
                  <a:schemeClr val="bg1"/>
                </a:solidFill>
              </a:rPr>
              <a:t>Messaging</a:t>
            </a:r>
            <a:endParaRPr lang="pt-BR" dirty="0">
              <a:solidFill>
                <a:schemeClr val="bg1"/>
              </a:solidFill>
            </a:endParaRPr>
          </a:p>
          <a:p>
            <a:pPr lvl="2"/>
            <a:r>
              <a:rPr lang="pt-BR" dirty="0">
                <a:solidFill>
                  <a:schemeClr val="bg1"/>
                </a:solidFill>
              </a:rPr>
              <a:t>Protocolo agnóstico de fabricante</a:t>
            </a:r>
          </a:p>
          <a:p>
            <a:pPr lvl="2"/>
            <a:r>
              <a:rPr lang="pt-BR" dirty="0">
                <a:solidFill>
                  <a:schemeClr val="bg1"/>
                </a:solidFill>
              </a:rPr>
              <a:t>Surgiu na indústria financeira mas hoje em dia é amplamente aceito e utilizado</a:t>
            </a:r>
          </a:p>
          <a:p>
            <a:pPr lvl="2"/>
            <a:r>
              <a:rPr lang="pt-BR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http://www.amqp.org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1225195" y="514581"/>
            <a:ext cx="43015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AMQP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4662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ítulo 7"/>
          <p:cNvSpPr txBox="1">
            <a:spLocks/>
          </p:cNvSpPr>
          <p:nvPr/>
        </p:nvSpPr>
        <p:spPr>
          <a:xfrm>
            <a:off x="457199" y="1600200"/>
            <a:ext cx="11093825" cy="405501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2" indent="-571500"/>
            <a:endParaRPr lang="pt-BR" sz="32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32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3200" b="1" dirty="0">
              <a:solidFill>
                <a:schemeClr val="bg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3200" b="1" dirty="0">
              <a:solidFill>
                <a:schemeClr val="bg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3200" b="1" dirty="0">
              <a:solidFill>
                <a:schemeClr val="bg1"/>
              </a:solidFill>
            </a:endParaRPr>
          </a:p>
          <a:p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1225194" y="514581"/>
            <a:ext cx="48708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Conceitos Chave do AMQP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Subtítulo 7">
            <a:extLst>
              <a:ext uri="{FF2B5EF4-FFF2-40B4-BE49-F238E27FC236}">
                <a16:creationId xmlns:a16="http://schemas.microsoft.com/office/drawing/2014/main" id="{A1C0DB5E-F11C-4169-91B6-198090C9BA3A}"/>
              </a:ext>
            </a:extLst>
          </p:cNvPr>
          <p:cNvSpPr txBox="1">
            <a:spLocks/>
          </p:cNvSpPr>
          <p:nvPr/>
        </p:nvSpPr>
        <p:spPr>
          <a:xfrm>
            <a:off x="549086" y="1401494"/>
            <a:ext cx="11093825" cy="405501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2" indent="-571500"/>
            <a:r>
              <a:rPr lang="pt-BR" dirty="0" err="1">
                <a:solidFill>
                  <a:schemeClr val="bg1"/>
                </a:solidFill>
              </a:rPr>
              <a:t>Message</a:t>
            </a:r>
            <a:r>
              <a:rPr lang="pt-BR" dirty="0">
                <a:solidFill>
                  <a:schemeClr val="bg1"/>
                </a:solidFill>
              </a:rPr>
              <a:t> Broker</a:t>
            </a:r>
          </a:p>
          <a:p>
            <a:pPr marL="971550" lvl="2" indent="-571500"/>
            <a:r>
              <a:rPr lang="pt-BR" dirty="0" err="1">
                <a:solidFill>
                  <a:schemeClr val="bg1"/>
                </a:solidFill>
              </a:rPr>
              <a:t>Exchanges</a:t>
            </a:r>
            <a:endParaRPr lang="pt-BR" dirty="0">
              <a:solidFill>
                <a:schemeClr val="bg1"/>
              </a:solidFill>
            </a:endParaRPr>
          </a:p>
          <a:p>
            <a:pPr marL="1428750" lvl="3" indent="-571500"/>
            <a:r>
              <a:rPr lang="pt-BR" sz="2400" dirty="0">
                <a:solidFill>
                  <a:schemeClr val="bg1"/>
                </a:solidFill>
              </a:rPr>
              <a:t>Direct</a:t>
            </a:r>
          </a:p>
          <a:p>
            <a:pPr marL="1428750" lvl="3" indent="-571500"/>
            <a:r>
              <a:rPr lang="pt-BR" sz="2400" dirty="0" err="1">
                <a:solidFill>
                  <a:schemeClr val="bg1"/>
                </a:solidFill>
              </a:rPr>
              <a:t>Fan-out</a:t>
            </a:r>
            <a:endParaRPr lang="pt-BR" sz="2400" dirty="0">
              <a:solidFill>
                <a:schemeClr val="bg1"/>
              </a:solidFill>
            </a:endParaRPr>
          </a:p>
          <a:p>
            <a:pPr marL="1428750" lvl="3" indent="-571500"/>
            <a:r>
              <a:rPr lang="pt-BR" sz="2400" dirty="0" err="1">
                <a:solidFill>
                  <a:schemeClr val="bg1"/>
                </a:solidFill>
              </a:rPr>
              <a:t>Topic</a:t>
            </a:r>
            <a:endParaRPr lang="pt-BR" sz="2400" dirty="0">
              <a:solidFill>
                <a:schemeClr val="bg1"/>
              </a:solidFill>
            </a:endParaRPr>
          </a:p>
          <a:p>
            <a:pPr marL="1428750" lvl="3" indent="-571500"/>
            <a:r>
              <a:rPr lang="pt-BR" sz="2400" dirty="0" err="1">
                <a:solidFill>
                  <a:schemeClr val="bg1"/>
                </a:solidFill>
              </a:rPr>
              <a:t>Headers</a:t>
            </a:r>
            <a:endParaRPr lang="pt-BR" sz="2400" dirty="0">
              <a:solidFill>
                <a:schemeClr val="bg1"/>
              </a:solidFill>
            </a:endParaRPr>
          </a:p>
          <a:p>
            <a:pPr marL="971550" lvl="2" indent="-571500"/>
            <a:r>
              <a:rPr lang="pt-BR" dirty="0" err="1">
                <a:solidFill>
                  <a:schemeClr val="bg1"/>
                </a:solidFill>
              </a:rPr>
              <a:t>Queues</a:t>
            </a:r>
            <a:endParaRPr lang="pt-BR" dirty="0">
              <a:solidFill>
                <a:schemeClr val="bg1"/>
              </a:solidFill>
            </a:endParaRPr>
          </a:p>
          <a:p>
            <a:pPr marL="971550" lvl="2" indent="-571500"/>
            <a:r>
              <a:rPr lang="pt-BR" dirty="0" err="1">
                <a:solidFill>
                  <a:schemeClr val="bg1"/>
                </a:solidFill>
              </a:rPr>
              <a:t>Bindings</a:t>
            </a:r>
            <a:endParaRPr lang="pt-BR" dirty="0">
              <a:solidFill>
                <a:schemeClr val="bg1"/>
              </a:solidFill>
            </a:endParaRPr>
          </a:p>
          <a:p>
            <a:pPr marL="742950" lvl="2" indent="-342900"/>
            <a:endParaRPr lang="pt-BR" dirty="0">
              <a:solidFill>
                <a:schemeClr val="bg1"/>
              </a:solidFill>
            </a:endParaRPr>
          </a:p>
          <a:p>
            <a:pPr marL="742950" lvl="2" indent="-342900"/>
            <a:endParaRPr lang="pt-BR" dirty="0">
              <a:solidFill>
                <a:schemeClr val="bg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45183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 bwMode="auto">
          <a:xfrm>
            <a:off x="632611" y="1408852"/>
            <a:ext cx="11010679" cy="4888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marL="0" lvl="2" indent="-4572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Implementa AMQP</a:t>
            </a:r>
          </a:p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Protocolos</a:t>
            </a:r>
          </a:p>
          <a:p>
            <a:pPr marL="914400" lvl="4" indent="-4572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XMPP</a:t>
            </a:r>
          </a:p>
          <a:p>
            <a:pPr marL="914400" lvl="4" indent="-45720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Stomp</a:t>
            </a:r>
            <a:endParaRPr lang="pt-BR" dirty="0">
              <a:solidFill>
                <a:schemeClr val="bg1"/>
              </a:solidFill>
            </a:endParaRPr>
          </a:p>
          <a:p>
            <a:pPr marL="914400" lvl="4" indent="-45720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Smtp</a:t>
            </a:r>
            <a:endParaRPr lang="pt-BR" dirty="0">
              <a:solidFill>
                <a:schemeClr val="bg1"/>
              </a:solidFill>
            </a:endParaRPr>
          </a:p>
          <a:p>
            <a:pPr marL="914400" lvl="4" indent="-4572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Http</a:t>
            </a:r>
          </a:p>
          <a:p>
            <a:pPr marL="0" lvl="2" indent="-4572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Open </a:t>
            </a:r>
            <a:r>
              <a:rPr lang="pt-BR" dirty="0" err="1">
                <a:solidFill>
                  <a:schemeClr val="bg1"/>
                </a:solidFill>
              </a:rPr>
              <a:t>Source</a:t>
            </a:r>
            <a:r>
              <a:rPr lang="pt-BR" dirty="0">
                <a:solidFill>
                  <a:schemeClr val="bg1"/>
                </a:solidFill>
              </a:rPr>
              <a:t> construído com </a:t>
            </a:r>
            <a:r>
              <a:rPr lang="pt-BR" dirty="0" err="1">
                <a:solidFill>
                  <a:schemeClr val="bg1"/>
                </a:solidFill>
              </a:rPr>
              <a:t>Erlang</a:t>
            </a:r>
            <a:endParaRPr lang="pt-BR" dirty="0">
              <a:solidFill>
                <a:schemeClr val="bg1"/>
              </a:solidFill>
            </a:endParaRPr>
          </a:p>
          <a:p>
            <a:pPr marL="0" lvl="2" indent="-4572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Bibliotecas para varias linguagens como:</a:t>
            </a:r>
          </a:p>
          <a:p>
            <a:pPr marL="914400" lvl="4" indent="-45720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.net</a:t>
            </a:r>
            <a:r>
              <a:rPr lang="pt-BR" dirty="0">
                <a:solidFill>
                  <a:schemeClr val="bg1"/>
                </a:solidFill>
              </a:rPr>
              <a:t>/WCF</a:t>
            </a:r>
          </a:p>
          <a:p>
            <a:pPr marL="914400" lvl="4" indent="-4572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Java</a:t>
            </a:r>
          </a:p>
          <a:p>
            <a:pPr marL="914400" lvl="4" indent="-4572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Python</a:t>
            </a:r>
          </a:p>
          <a:p>
            <a:pPr marL="914400" lvl="4" indent="-4572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Ruby</a:t>
            </a:r>
          </a:p>
          <a:p>
            <a:pPr marL="914400" lvl="4" indent="-4572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Spring</a:t>
            </a:r>
          </a:p>
          <a:p>
            <a:pPr marL="457200" lvl="3" indent="-45720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225195" y="514581"/>
            <a:ext cx="53303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bg2"/>
                </a:solidFill>
              </a:rPr>
              <a:t>Introdução ao </a:t>
            </a:r>
            <a:r>
              <a:rPr lang="pt-BR" sz="3200" dirty="0" err="1">
                <a:solidFill>
                  <a:schemeClr val="bg2"/>
                </a:solidFill>
              </a:rPr>
              <a:t>RabbitMQ</a:t>
            </a:r>
            <a:endParaRPr lang="en-US" sz="3200" dirty="0">
              <a:solidFill>
                <a:schemeClr val="bg2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80070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225195" y="514581"/>
            <a:ext cx="53303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 err="1">
                <a:solidFill>
                  <a:schemeClr val="bg2"/>
                </a:solidFill>
              </a:rPr>
              <a:t>Features</a:t>
            </a:r>
            <a:endParaRPr lang="en-US" sz="3200" dirty="0">
              <a:solidFill>
                <a:schemeClr val="bg2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89401F7-E931-409F-A001-A78BE750A97A}"/>
              </a:ext>
            </a:extLst>
          </p:cNvPr>
          <p:cNvSpPr txBox="1"/>
          <p:nvPr/>
        </p:nvSpPr>
        <p:spPr>
          <a:xfrm>
            <a:off x="558397" y="1880333"/>
            <a:ext cx="109349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Alta Disponibilidade (</a:t>
            </a:r>
            <a:r>
              <a:rPr lang="pt-BR" sz="2400" dirty="0" err="1">
                <a:solidFill>
                  <a:schemeClr val="bg1"/>
                </a:solidFill>
              </a:rPr>
              <a:t>Mirroring</a:t>
            </a:r>
            <a:r>
              <a:rPr lang="pt-BR" sz="2400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Clusterização</a:t>
            </a:r>
            <a:endParaRPr lang="pt-B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Gerenciamento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Interface Web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Ferramenta de Linha de Comando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API HTTP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Segurança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Autenticação e Autorização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Virtual Hosts (</a:t>
            </a:r>
            <a:r>
              <a:rPr lang="pt-BR" sz="2400" dirty="0" err="1">
                <a:solidFill>
                  <a:schemeClr val="bg1"/>
                </a:solidFill>
              </a:rPr>
              <a:t>Sandboxing</a:t>
            </a:r>
            <a:r>
              <a:rPr lang="pt-BR" sz="2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81C6A95-94DE-46EC-B4BB-82959A0CC234}"/>
              </a:ext>
            </a:extLst>
          </p:cNvPr>
          <p:cNvSpPr/>
          <p:nvPr/>
        </p:nvSpPr>
        <p:spPr>
          <a:xfrm>
            <a:off x="4995089" y="3244334"/>
            <a:ext cx="2201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b="1" dirty="0">
                <a:solidFill>
                  <a:schemeClr val="accent1"/>
                </a:solidFill>
              </a:rPr>
              <a:t>Criação de Filas</a:t>
            </a:r>
          </a:p>
        </p:txBody>
      </p:sp>
    </p:spTree>
    <p:extLst>
      <p:ext uri="{BB962C8B-B14F-4D97-AF65-F5344CB8AC3E}">
        <p14:creationId xmlns:p14="http://schemas.microsoft.com/office/powerpoint/2010/main" val="3901239288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450106" y="166100"/>
            <a:ext cx="5410199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Introdução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accent1"/>
                </a:solidFill>
              </a:rPr>
              <a:t>Instalação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Criação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Envio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Persistência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Padrões de troca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Padrões de troca de mensagens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Mensagens e dados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Mensagens grandes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Tratando erros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Tópicos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 err="1">
                <a:solidFill>
                  <a:schemeClr val="bg1"/>
                </a:solidFill>
              </a:rPr>
              <a:t>MassTransit</a:t>
            </a:r>
            <a:endParaRPr lang="pt-BR" sz="2000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endParaRPr lang="pt-BR" sz="2000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F668A28-D130-D342-851F-71035A3E250C}" type="datetime1">
              <a:rPr lang="en-US" smtClean="0"/>
              <a:t>6/19/2019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0226" y="2471342"/>
            <a:ext cx="3906474" cy="179137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s-ES_tradnl" sz="7200" dirty="0">
                <a:solidFill>
                  <a:srgbClr val="FF7900"/>
                </a:solidFill>
              </a:rPr>
              <a:t>Agenda</a:t>
            </a:r>
            <a:endParaRPr lang="en-US" sz="72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871654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1186</TotalTime>
  <Words>1572</Words>
  <Application>Microsoft Office PowerPoint</Application>
  <PresentationFormat>Widescreen</PresentationFormat>
  <Paragraphs>440</Paragraphs>
  <Slides>41</Slides>
  <Notes>13</Notes>
  <HiddenSlides>0</HiddenSlides>
  <MMClips>2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Consolas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Raphael Carubbi Neto</dc:creator>
  <cp:lastModifiedBy>Raphael Carubbi Neto</cp:lastModifiedBy>
  <cp:revision>44</cp:revision>
  <dcterms:created xsi:type="dcterms:W3CDTF">2019-06-15T14:41:43Z</dcterms:created>
  <dcterms:modified xsi:type="dcterms:W3CDTF">2019-06-19T17:30:16Z</dcterms:modified>
</cp:coreProperties>
</file>